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304" r:id="rId3"/>
    <p:sldId id="305" r:id="rId4"/>
    <p:sldId id="306" r:id="rId5"/>
    <p:sldId id="307" r:id="rId6"/>
    <p:sldId id="308" r:id="rId7"/>
    <p:sldId id="309" r:id="rId8"/>
    <p:sldId id="310" r:id="rId9"/>
    <p:sldId id="311" r:id="rId10"/>
    <p:sldId id="312" r:id="rId11"/>
    <p:sldId id="313" r:id="rId12"/>
    <p:sldId id="314" r:id="rId13"/>
    <p:sldId id="315" r:id="rId14"/>
    <p:sldId id="355" r:id="rId15"/>
    <p:sldId id="346" r:id="rId16"/>
    <p:sldId id="261" r:id="rId17"/>
    <p:sldId id="358" r:id="rId18"/>
    <p:sldId id="357" r:id="rId19"/>
    <p:sldId id="347" r:id="rId20"/>
    <p:sldId id="263" r:id="rId21"/>
    <p:sldId id="258" r:id="rId22"/>
    <p:sldId id="260" r:id="rId23"/>
    <p:sldId id="264" r:id="rId24"/>
    <p:sldId id="359" r:id="rId25"/>
    <p:sldId id="265" r:id="rId26"/>
    <p:sldId id="277" r:id="rId27"/>
    <p:sldId id="293" r:id="rId28"/>
    <p:sldId id="294" r:id="rId29"/>
    <p:sldId id="285" r:id="rId30"/>
    <p:sldId id="286" r:id="rId31"/>
    <p:sldId id="287" r:id="rId32"/>
    <p:sldId id="26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660"/>
  </p:normalViewPr>
  <p:slideViewPr>
    <p:cSldViewPr snapToGrid="0">
      <p:cViewPr varScale="1">
        <p:scale>
          <a:sx n="69" d="100"/>
          <a:sy n="69" d="100"/>
        </p:scale>
        <p:origin x="76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EC858-6492-4B39-8813-F09BDC62A176}" type="datetimeFigureOut">
              <a:rPr lang="en-US" smtClean="0"/>
              <a:t>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D9CAF-4013-4AB5-A235-5C20B88AE6E0}" type="slidenum">
              <a:rPr lang="en-US" smtClean="0"/>
              <a:t>‹#›</a:t>
            </a:fld>
            <a:endParaRPr lang="en-US"/>
          </a:p>
        </p:txBody>
      </p:sp>
    </p:spTree>
    <p:extLst>
      <p:ext uri="{BB962C8B-B14F-4D97-AF65-F5344CB8AC3E}">
        <p14:creationId xmlns:p14="http://schemas.microsoft.com/office/powerpoint/2010/main" val="682275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3C62C1-5209-49C2-A2D6-ABAEB983EDE8}"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xfrm>
            <a:off x="687388" y="4343400"/>
            <a:ext cx="5483225" cy="4114800"/>
          </a:xfrm>
        </p:spPr>
        <p:txBody>
          <a:bodyPr/>
          <a:lstStyle/>
          <a:p>
            <a:endParaRPr lang="en-US"/>
          </a:p>
        </p:txBody>
      </p:sp>
    </p:spTree>
    <p:extLst>
      <p:ext uri="{BB962C8B-B14F-4D97-AF65-F5344CB8AC3E}">
        <p14:creationId xmlns:p14="http://schemas.microsoft.com/office/powerpoint/2010/main" val="194923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5BF3B-335E-4B4E-B42E-60F3DEF52142}"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xfrm>
            <a:off x="914400" y="4340225"/>
            <a:ext cx="5029200" cy="4117975"/>
          </a:xfrm>
        </p:spPr>
        <p:txBody>
          <a:bodyPr/>
          <a:lstStyle/>
          <a:p>
            <a:endParaRPr lang="en-US"/>
          </a:p>
        </p:txBody>
      </p:sp>
    </p:spTree>
    <p:extLst>
      <p:ext uri="{BB962C8B-B14F-4D97-AF65-F5344CB8AC3E}">
        <p14:creationId xmlns:p14="http://schemas.microsoft.com/office/powerpoint/2010/main" val="189905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B8B791-F235-47DF-A352-8FDDE23A8508}"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914400" y="4340225"/>
            <a:ext cx="5029200" cy="4117975"/>
          </a:xfrm>
        </p:spPr>
        <p:txBody>
          <a:bodyPr/>
          <a:lstStyle/>
          <a:p>
            <a:endParaRPr lang="en-US"/>
          </a:p>
        </p:txBody>
      </p:sp>
    </p:spTree>
    <p:extLst>
      <p:ext uri="{BB962C8B-B14F-4D97-AF65-F5344CB8AC3E}">
        <p14:creationId xmlns:p14="http://schemas.microsoft.com/office/powerpoint/2010/main" val="1552831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51A5-AE24-4260-A6F3-68D3B5DE2D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EA349B-D609-4C65-AF37-1BE0B1E868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C0CA4C-7D75-46C6-BA2E-1ABDAEB7277E}"/>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5" name="Footer Placeholder 4">
            <a:extLst>
              <a:ext uri="{FF2B5EF4-FFF2-40B4-BE49-F238E27FC236}">
                <a16:creationId xmlns:a16="http://schemas.microsoft.com/office/drawing/2014/main" id="{05F6F8A3-10FB-4DD1-91F8-527D54689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9EEE9-FEBC-44BA-8124-3BF02E079133}"/>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4273206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33A4-0D0E-4893-A384-7DD2BA853D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E7CB71-59F0-4C2F-BD25-351E233F53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9E646-E1EF-48A2-AFCF-68C64665D985}"/>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5" name="Footer Placeholder 4">
            <a:extLst>
              <a:ext uri="{FF2B5EF4-FFF2-40B4-BE49-F238E27FC236}">
                <a16:creationId xmlns:a16="http://schemas.microsoft.com/office/drawing/2014/main" id="{9D396CED-DFE1-47E4-937F-354EE68BB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F1AFE-DD5F-4B85-BC37-787436FDB593}"/>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588137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94D5F-2004-4615-B560-ECDB2C53D3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F4BCDE-83D3-4C25-A8DD-99BB0DE349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861C27-2002-4599-8568-92BD71149597}"/>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5" name="Footer Placeholder 4">
            <a:extLst>
              <a:ext uri="{FF2B5EF4-FFF2-40B4-BE49-F238E27FC236}">
                <a16:creationId xmlns:a16="http://schemas.microsoft.com/office/drawing/2014/main" id="{44E1DF89-BC21-41B2-9B7C-940D0FFE1F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C6F987-1774-47BF-8763-7988D6B40920}"/>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301748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4A0F5B6-1D30-49C9-8F1E-0A682D6B61B6}" type="datetimeFigureOut">
              <a:rPr lang="en-US" smtClean="0"/>
              <a:pPr/>
              <a:t>1/29/2020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3454775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4A0F5B6-1D30-49C9-8F1E-0A682D6B61B6}" type="datetimeFigureOut">
              <a:rPr lang="en-US" smtClean="0"/>
              <a:pPr/>
              <a:t>1/29/2020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295242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0F5B6-1D30-49C9-8F1E-0A682D6B61B6}" type="datetimeFigureOut">
              <a:rPr lang="en-US" smtClean="0"/>
              <a:pPr/>
              <a:t>1/29/2020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4013638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4A0F5B6-1D30-49C9-8F1E-0A682D6B61B6}" type="datetimeFigureOut">
              <a:rPr lang="en-US" smtClean="0"/>
              <a:pPr/>
              <a:t>1/29/2020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1869044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4A0F5B6-1D30-49C9-8F1E-0A682D6B61B6}" type="datetimeFigureOut">
              <a:rPr lang="en-US" smtClean="0"/>
              <a:pPr/>
              <a:t>1/29/2020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3967421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4A0F5B6-1D30-49C9-8F1E-0A682D6B61B6}" type="datetimeFigureOut">
              <a:rPr lang="en-US" smtClean="0"/>
              <a:pPr/>
              <a:t>1/29/2020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4035015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A0F5B6-1D30-49C9-8F1E-0A682D6B61B6}" type="datetimeFigureOut">
              <a:rPr lang="en-US" smtClean="0"/>
              <a:pPr/>
              <a:t>1/29/2020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900425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A0F5B6-1D30-49C9-8F1E-0A682D6B61B6}" type="datetimeFigureOut">
              <a:rPr lang="en-US" smtClean="0"/>
              <a:pPr/>
              <a:t>1/29/2020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254440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AEB3-F620-4D56-83D0-233AA4D15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D97868-266D-4D07-B709-6EE3AAFC71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1A6F7B-0DD5-495F-9ED6-E82E9F922FB6}"/>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5" name="Footer Placeholder 4">
            <a:extLst>
              <a:ext uri="{FF2B5EF4-FFF2-40B4-BE49-F238E27FC236}">
                <a16:creationId xmlns:a16="http://schemas.microsoft.com/office/drawing/2014/main" id="{A7C90A3E-61DD-42D6-AAEC-23AD35A7A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D3E00-3BF6-4D80-A0CF-6C97D78CD81E}"/>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2372600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A0F5B6-1D30-49C9-8F1E-0A682D6B61B6}" type="datetimeFigureOut">
              <a:rPr lang="en-US" smtClean="0"/>
              <a:pPr/>
              <a:t>1/29/2020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2294681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4A0F5B6-1D30-49C9-8F1E-0A682D6B61B6}" type="datetimeFigureOut">
              <a:rPr lang="en-US" smtClean="0"/>
              <a:pPr/>
              <a:t>1/29/2020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3169794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4A0F5B6-1D30-49C9-8F1E-0A682D6B61B6}" type="datetimeFigureOut">
              <a:rPr lang="en-US" smtClean="0"/>
              <a:pPr/>
              <a:t>1/29/2020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2C9DAC-CEBA-46DD-B3AD-3BFCF3E3A929}" type="slidenum">
              <a:rPr lang="en-IN" smtClean="0"/>
              <a:pPr/>
              <a:t>‹#›</a:t>
            </a:fld>
            <a:endParaRPr lang="en-IN"/>
          </a:p>
        </p:txBody>
      </p:sp>
    </p:spTree>
    <p:extLst>
      <p:ext uri="{BB962C8B-B14F-4D97-AF65-F5344CB8AC3E}">
        <p14:creationId xmlns:p14="http://schemas.microsoft.com/office/powerpoint/2010/main" val="68624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FFB43-2846-4631-BDFF-534C2D0B1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1C06D0-5B00-46CB-B196-86F140B3E8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026A78-42BD-4B0E-8F06-BD8F733D76D3}"/>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5" name="Footer Placeholder 4">
            <a:extLst>
              <a:ext uri="{FF2B5EF4-FFF2-40B4-BE49-F238E27FC236}">
                <a16:creationId xmlns:a16="http://schemas.microsoft.com/office/drawing/2014/main" id="{B973E618-97E9-4575-8D97-B9FA03368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9E53E-C013-4E01-A0B7-4543E4CFCA9A}"/>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2778285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7D49-968C-4FF4-AD0F-448851651B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1DF22B-1CDA-4392-B883-1F1A0F61C4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244092-E170-4C68-AE24-95F30A6A80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861A36-52F4-473B-A14D-131873D888A2}"/>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6" name="Footer Placeholder 5">
            <a:extLst>
              <a:ext uri="{FF2B5EF4-FFF2-40B4-BE49-F238E27FC236}">
                <a16:creationId xmlns:a16="http://schemas.microsoft.com/office/drawing/2014/main" id="{9A620FD8-43B3-439C-AAB0-F214424F1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FEFC6-C5FA-4759-A015-6CAA890B5D69}"/>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216884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C9C3-A945-4043-AEC3-42100E23E5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78075D-A869-40BF-BC16-73628E8F0A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21387A-E484-4D8C-AABE-34DB03BF90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D78E5-6851-46BC-8197-442A7D9993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14824A-739E-43A5-AFD8-4A1CDE8413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264E30-1EDE-4303-804C-2B2C0CF2D5AB}"/>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8" name="Footer Placeholder 7">
            <a:extLst>
              <a:ext uri="{FF2B5EF4-FFF2-40B4-BE49-F238E27FC236}">
                <a16:creationId xmlns:a16="http://schemas.microsoft.com/office/drawing/2014/main" id="{E4C68D82-D4F2-411B-B206-7DE7D3BE5F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0A6D14-A97C-4173-8545-BE77F91A53DB}"/>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192278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A2A0-C68C-4592-974F-8EFC0FCA7E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04B34F-1D7B-440D-B912-4F69273E02A8}"/>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4" name="Footer Placeholder 3">
            <a:extLst>
              <a:ext uri="{FF2B5EF4-FFF2-40B4-BE49-F238E27FC236}">
                <a16:creationId xmlns:a16="http://schemas.microsoft.com/office/drawing/2014/main" id="{B4C2943E-4D8A-4CC7-9D2D-3EC57AB3EA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D218D2-85B4-495C-BB15-3CB53AA00DAE}"/>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1231487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EDCE48-A349-44AE-A261-14883E5BD417}"/>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3" name="Footer Placeholder 2">
            <a:extLst>
              <a:ext uri="{FF2B5EF4-FFF2-40B4-BE49-F238E27FC236}">
                <a16:creationId xmlns:a16="http://schemas.microsoft.com/office/drawing/2014/main" id="{2E9D9B1F-C934-4461-8C18-EC62D297EB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8A1F4E-4064-4485-B936-57D2217CF740}"/>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2316291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DFF2-E165-466C-8BF0-A841ED48F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95439B-9218-4028-93B7-E91442466C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7F1616-278A-4249-A448-25749EC7F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518CD2-A8D2-4AA9-B77D-5C9347016763}"/>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6" name="Footer Placeholder 5">
            <a:extLst>
              <a:ext uri="{FF2B5EF4-FFF2-40B4-BE49-F238E27FC236}">
                <a16:creationId xmlns:a16="http://schemas.microsoft.com/office/drawing/2014/main" id="{97B59816-F4D4-4A65-A87C-435A50E424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07D6D1-8653-4052-9D51-8C1F78845A4B}"/>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71200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2181-564C-44BA-AC1F-63CD31704C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2C79ED-12A8-410D-A86C-2CC31366E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0BBC38-43ED-4FE5-90C0-A0837BACF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CE90F-8384-47A3-9915-3EDCC747BD53}"/>
              </a:ext>
            </a:extLst>
          </p:cNvPr>
          <p:cNvSpPr>
            <a:spLocks noGrp="1"/>
          </p:cNvSpPr>
          <p:nvPr>
            <p:ph type="dt" sz="half" idx="10"/>
          </p:nvPr>
        </p:nvSpPr>
        <p:spPr/>
        <p:txBody>
          <a:bodyPr/>
          <a:lstStyle/>
          <a:p>
            <a:fld id="{EEF0DE4D-AFE1-4F85-BAA8-22AA3D430B2B}" type="datetimeFigureOut">
              <a:rPr lang="en-US" smtClean="0"/>
              <a:t>1/29/2020</a:t>
            </a:fld>
            <a:endParaRPr lang="en-US"/>
          </a:p>
        </p:txBody>
      </p:sp>
      <p:sp>
        <p:nvSpPr>
          <p:cNvPr id="6" name="Footer Placeholder 5">
            <a:extLst>
              <a:ext uri="{FF2B5EF4-FFF2-40B4-BE49-F238E27FC236}">
                <a16:creationId xmlns:a16="http://schemas.microsoft.com/office/drawing/2014/main" id="{67F1B4E1-C2F3-4D20-A98D-5CCCD22BBC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F6B65-49B0-4F5A-B92C-0FE245DB6D0D}"/>
              </a:ext>
            </a:extLst>
          </p:cNvPr>
          <p:cNvSpPr>
            <a:spLocks noGrp="1"/>
          </p:cNvSpPr>
          <p:nvPr>
            <p:ph type="sldNum" sz="quarter" idx="12"/>
          </p:nvPr>
        </p:nvSpPr>
        <p:spPr/>
        <p:txBody>
          <a:bodyPr/>
          <a:lstStyle/>
          <a:p>
            <a:fld id="{2753D681-DFEC-43F7-8C34-322D7E96A192}" type="slidenum">
              <a:rPr lang="en-US" smtClean="0"/>
              <a:t>‹#›</a:t>
            </a:fld>
            <a:endParaRPr lang="en-US"/>
          </a:p>
        </p:txBody>
      </p:sp>
    </p:spTree>
    <p:extLst>
      <p:ext uri="{BB962C8B-B14F-4D97-AF65-F5344CB8AC3E}">
        <p14:creationId xmlns:p14="http://schemas.microsoft.com/office/powerpoint/2010/main" val="1982004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884931-4D83-4A3F-B6A5-BFD79932D9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8E00AD-92E1-4BE1-84F8-893888B738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2476E-BF19-4182-B866-0C2310C9DD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F0DE4D-AFE1-4F85-BAA8-22AA3D430B2B}" type="datetimeFigureOut">
              <a:rPr lang="en-US" smtClean="0"/>
              <a:t>1/29/2020</a:t>
            </a:fld>
            <a:endParaRPr lang="en-US"/>
          </a:p>
        </p:txBody>
      </p:sp>
      <p:sp>
        <p:nvSpPr>
          <p:cNvPr id="5" name="Footer Placeholder 4">
            <a:extLst>
              <a:ext uri="{FF2B5EF4-FFF2-40B4-BE49-F238E27FC236}">
                <a16:creationId xmlns:a16="http://schemas.microsoft.com/office/drawing/2014/main" id="{81EEBDB1-52BA-4A6D-8F88-9E3D65FD2F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078EFE-7F80-4811-A01E-C48647C779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3D681-DFEC-43F7-8C34-322D7E96A192}" type="slidenum">
              <a:rPr lang="en-US" smtClean="0"/>
              <a:t>‹#›</a:t>
            </a:fld>
            <a:endParaRPr lang="en-US"/>
          </a:p>
        </p:txBody>
      </p:sp>
    </p:spTree>
    <p:extLst>
      <p:ext uri="{BB962C8B-B14F-4D97-AF65-F5344CB8AC3E}">
        <p14:creationId xmlns:p14="http://schemas.microsoft.com/office/powerpoint/2010/main" val="3412658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A0F5B6-1D30-49C9-8F1E-0A682D6B61B6}" type="datetimeFigureOut">
              <a:rPr lang="en-US" smtClean="0"/>
              <a:pPr/>
              <a:t>1/29/2020</a:t>
            </a:fld>
            <a:endParaRPr lang="en-I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2C9DAC-CEBA-46DD-B3AD-3BFCF3E3A929}" type="slidenum">
              <a:rPr lang="en-IN" smtClean="0"/>
              <a:pPr/>
              <a:t>‹#›</a:t>
            </a:fld>
            <a:endParaRPr lang="en-IN"/>
          </a:p>
        </p:txBody>
      </p:sp>
    </p:spTree>
    <p:extLst>
      <p:ext uri="{BB962C8B-B14F-4D97-AF65-F5344CB8AC3E}">
        <p14:creationId xmlns:p14="http://schemas.microsoft.com/office/powerpoint/2010/main" val="110871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www.undp.org/content/undp/en/home/sustainable-development-goals/goal-4-quality-education.html" TargetMode="External"/><Relationship Id="rId13" Type="http://schemas.openxmlformats.org/officeDocument/2006/relationships/image" Target="../media/image8.png"/><Relationship Id="rId18" Type="http://schemas.openxmlformats.org/officeDocument/2006/relationships/hyperlink" Target="http://www.undp.org/content/undp/en/home/sustainable-development-goals/goal-9-industry-innovation-and-infrastructure.html" TargetMode="External"/><Relationship Id="rId26" Type="http://schemas.openxmlformats.org/officeDocument/2006/relationships/hyperlink" Target="http://www.undp.org/content/undp/en/home/sustainable-development-goals/goal-13-climate-action.html" TargetMode="External"/><Relationship Id="rId3" Type="http://schemas.openxmlformats.org/officeDocument/2006/relationships/image" Target="../media/image3.png"/><Relationship Id="rId21" Type="http://schemas.openxmlformats.org/officeDocument/2006/relationships/image" Target="../media/image12.png"/><Relationship Id="rId34" Type="http://schemas.openxmlformats.org/officeDocument/2006/relationships/hyperlink" Target="http://www.undp.org/content/undp/en/home/sustainable-development-goals/goal-17-partnerships-for-the-goals.html" TargetMode="External"/><Relationship Id="rId7" Type="http://schemas.openxmlformats.org/officeDocument/2006/relationships/image" Target="../media/image5.png"/><Relationship Id="rId12" Type="http://schemas.openxmlformats.org/officeDocument/2006/relationships/hyperlink" Target="http://www.undp.org/content/undp/en/home/sustainable-development-goals/goal-6-clean-water-and-sanitation.html" TargetMode="Externa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image" Target="../media/image18.png"/><Relationship Id="rId2" Type="http://schemas.openxmlformats.org/officeDocument/2006/relationships/hyperlink" Target="http://www.undp.org/content/undp/en/home/sustainable-development-goals/goal-1-no-poverty.html" TargetMode="External"/><Relationship Id="rId16" Type="http://schemas.openxmlformats.org/officeDocument/2006/relationships/hyperlink" Target="http://www.undp.org/content/undp/en/home/sustainable-development-goals/goal-8-decent-work-and-economic-growth.html" TargetMode="External"/><Relationship Id="rId20" Type="http://schemas.openxmlformats.org/officeDocument/2006/relationships/hyperlink" Target="http://www.undp.org/content/undp/en/home/sustainable-development-goals/goal-10-reduced-inequalities.html" TargetMode="External"/><Relationship Id="rId29"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hyperlink" Target="http://www.undp.org/content/undp/en/home/sustainable-development-goals/goal-3-good-health-and-well-being.html" TargetMode="External"/><Relationship Id="rId11" Type="http://schemas.openxmlformats.org/officeDocument/2006/relationships/image" Target="../media/image7.png"/><Relationship Id="rId24" Type="http://schemas.openxmlformats.org/officeDocument/2006/relationships/hyperlink" Target="http://www.undp.org/content/undp/en/home/sustainable-development-goals/goal-12-responsible-consumption-and-production.html" TargetMode="External"/><Relationship Id="rId32" Type="http://schemas.openxmlformats.org/officeDocument/2006/relationships/hyperlink" Target="http://www.undp.org/content/undp/en/home/sustainable-development-goals/goal-16-peace-justice-and-strong-institutions.html" TargetMode="External"/><Relationship Id="rId37" Type="http://schemas.openxmlformats.org/officeDocument/2006/relationships/image" Target="../media/image20.png"/><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hyperlink" Target="http://www.undp.org/content/undp/en/home/sustainable-development-goals/goal-14-life-below-water.html" TargetMode="External"/><Relationship Id="rId36" Type="http://schemas.openxmlformats.org/officeDocument/2006/relationships/hyperlink" Target="http://www.undp.org/content/undp/en/home/sustainable-development-goals/background.html" TargetMode="External"/><Relationship Id="rId10" Type="http://schemas.openxmlformats.org/officeDocument/2006/relationships/hyperlink" Target="http://www.undp.org/content/undp/en/home/sustainable-development-goals/goal-5-gender-equality.html" TargetMode="External"/><Relationship Id="rId19" Type="http://schemas.openxmlformats.org/officeDocument/2006/relationships/image" Target="../media/image11.png"/><Relationship Id="rId31" Type="http://schemas.openxmlformats.org/officeDocument/2006/relationships/image" Target="../media/image17.png"/><Relationship Id="rId4" Type="http://schemas.openxmlformats.org/officeDocument/2006/relationships/hyperlink" Target="http://www.undp.org/content/undp/en/home/sustainable-development-goals/goal-2-zero-hunger.html" TargetMode="External"/><Relationship Id="rId9" Type="http://schemas.openxmlformats.org/officeDocument/2006/relationships/image" Target="../media/image6.png"/><Relationship Id="rId14" Type="http://schemas.openxmlformats.org/officeDocument/2006/relationships/hyperlink" Target="http://www.undp.org/content/undp/en/home/sustainable-development-goals/goal-7-affordable-and-clean-energy.html" TargetMode="External"/><Relationship Id="rId22" Type="http://schemas.openxmlformats.org/officeDocument/2006/relationships/hyperlink" Target="http://www.undp.org/content/undp/en/home/sustainable-development-goals/goal-11-sustainable-cities-and-communities.html" TargetMode="External"/><Relationship Id="rId27" Type="http://schemas.openxmlformats.org/officeDocument/2006/relationships/image" Target="../media/image15.png"/><Relationship Id="rId30" Type="http://schemas.openxmlformats.org/officeDocument/2006/relationships/hyperlink" Target="http://www.undp.org/content/undp/en/home/sustainable-development-goals/goal-15-life-on-land.html" TargetMode="External"/><Relationship Id="rId35"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www.undp.org/content/undp/en/home/sdgoverview/mdg_goals/mdg7" TargetMode="External"/><Relationship Id="rId3" Type="http://schemas.openxmlformats.org/officeDocument/2006/relationships/hyperlink" Target="http://www.undp.org/content/undp/en/home/sdgoverview/mdg_goals/mdg2" TargetMode="External"/><Relationship Id="rId7" Type="http://schemas.openxmlformats.org/officeDocument/2006/relationships/hyperlink" Target="http://www.undp.org/content/undp/en/home/sdgoverview/mdg_goals/mdg6" TargetMode="External"/><Relationship Id="rId2" Type="http://schemas.openxmlformats.org/officeDocument/2006/relationships/hyperlink" Target="http://www.undp.org/content/undp/en/home/sdgoverview/mdg_goals/mdg1" TargetMode="External"/><Relationship Id="rId1" Type="http://schemas.openxmlformats.org/officeDocument/2006/relationships/slideLayout" Target="../slideLayouts/slideLayout7.xml"/><Relationship Id="rId6" Type="http://schemas.openxmlformats.org/officeDocument/2006/relationships/hyperlink" Target="http://www.undp.org/content/undp/en/home/sdgoverview/mdg_goals/mdg5" TargetMode="External"/><Relationship Id="rId5" Type="http://schemas.openxmlformats.org/officeDocument/2006/relationships/hyperlink" Target="http://www.undp.org/content/undp/en/home/sdgoverview/mdg_goals/mdg4" TargetMode="External"/><Relationship Id="rId4" Type="http://schemas.openxmlformats.org/officeDocument/2006/relationships/hyperlink" Target="http://www.undp.org/content/undp/en/home/sdgoverview/mdg_goals/mdg3" TargetMode="External"/><Relationship Id="rId9" Type="http://schemas.openxmlformats.org/officeDocument/2006/relationships/hyperlink" Target="http://www.undp.org/content/undp/en/home/sdgoverview/mdg_goals/mdg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1037E7-59A7-442A-B560-779925D0D8DF}"/>
              </a:ext>
            </a:extLst>
          </p:cNvPr>
          <p:cNvSpPr txBox="1"/>
          <p:nvPr/>
        </p:nvSpPr>
        <p:spPr>
          <a:xfrm>
            <a:off x="200889" y="893283"/>
            <a:ext cx="11457709" cy="53860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How did the concern on Environmental Protection take shape ?  </a:t>
            </a: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A chronology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1968 - The term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Sustainable Development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appears for the first time in a document prepared by  International Union for the Conservation of Nature (IUCN) – a global environmental network.</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document was signed by 30 African countries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 pledge for conservation of natural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1969 -  National Environmental Policy Act (NEPA)- 1969 introduced by the US Govt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1969 -  US Environmental Protection Agency established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1972 – UN Conference on Human Environment was held at Stockholm, June 5-16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(June 5 is observed as the World Env day in memory of UNCHU)</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Milestone event in the history of environmental protection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World leaders from 115 countries joined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Major issues deliberated upon:  Biodiversity, Eco-system integrity, Human health, Limited 	natural resources, Need for environmental policy at national level in every country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Establishing Regulatory Bodies in each country;  Water Act (1974) comes in force in India and CPCB 	and State Boards established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United Nations Environment Program (UNEP) established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‘Sustainable Development’ as such was not articulated, but it paved the way for future actions</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F9DF3D8-D633-409A-A33F-E10B2BFDCF69}"/>
              </a:ext>
            </a:extLst>
          </p:cNvPr>
          <p:cNvSpPr txBox="1"/>
          <p:nvPr/>
        </p:nvSpPr>
        <p:spPr>
          <a:xfrm flipH="1">
            <a:off x="1989166" y="86608"/>
            <a:ext cx="8651126" cy="830997"/>
          </a:xfrm>
          <a:prstGeom prst="rect">
            <a:avLst/>
          </a:prstGeom>
          <a:noFill/>
        </p:spPr>
        <p:txBody>
          <a:bodyPr wrap="square" rtlCol="0">
            <a:spAutoFit/>
          </a:bodyPr>
          <a:lstStyle/>
          <a:p>
            <a:r>
              <a:rPr lang="en-US" sz="2400" b="1" dirty="0">
                <a:solidFill>
                  <a:srgbClr val="0070C0"/>
                </a:solidFill>
              </a:rPr>
              <a:t> A few Topics of International Concern:  </a:t>
            </a:r>
          </a:p>
          <a:p>
            <a:r>
              <a:rPr lang="en-US" sz="2400" b="1" dirty="0">
                <a:solidFill>
                  <a:srgbClr val="0070C0"/>
                </a:solidFill>
              </a:rPr>
              <a:t>Sustainable Development, Circular Economy, Climate Change</a:t>
            </a:r>
          </a:p>
        </p:txBody>
      </p:sp>
      <p:sp>
        <p:nvSpPr>
          <p:cNvPr id="3" name="TextBox 2">
            <a:extLst>
              <a:ext uri="{FF2B5EF4-FFF2-40B4-BE49-F238E27FC236}">
                <a16:creationId xmlns:a16="http://schemas.microsoft.com/office/drawing/2014/main" id="{0BD62CA5-BE17-49A9-9A33-7AFDEC205B26}"/>
              </a:ext>
            </a:extLst>
          </p:cNvPr>
          <p:cNvSpPr txBox="1"/>
          <p:nvPr/>
        </p:nvSpPr>
        <p:spPr>
          <a:xfrm>
            <a:off x="10134600" y="72571"/>
            <a:ext cx="2008910" cy="523220"/>
          </a:xfrm>
          <a:prstGeom prst="rect">
            <a:avLst/>
          </a:prstGeom>
          <a:noFill/>
        </p:spPr>
        <p:txBody>
          <a:bodyPr wrap="square" rtlCol="0">
            <a:spAutoFit/>
          </a:bodyPr>
          <a:lstStyle/>
          <a:p>
            <a:r>
              <a:rPr lang="en-US" sz="2800" b="1" dirty="0">
                <a:solidFill>
                  <a:srgbClr val="FF0000"/>
                </a:solidFill>
              </a:rPr>
              <a:t>Slide Set 4</a:t>
            </a:r>
          </a:p>
        </p:txBody>
      </p:sp>
      <p:sp>
        <p:nvSpPr>
          <p:cNvPr id="5" name="TextBox 4">
            <a:extLst>
              <a:ext uri="{FF2B5EF4-FFF2-40B4-BE49-F238E27FC236}">
                <a16:creationId xmlns:a16="http://schemas.microsoft.com/office/drawing/2014/main" id="{90B596B8-9C73-42E5-B99F-41D64CA2E3D9}"/>
              </a:ext>
            </a:extLst>
          </p:cNvPr>
          <p:cNvSpPr txBox="1"/>
          <p:nvPr/>
        </p:nvSpPr>
        <p:spPr>
          <a:xfrm flipH="1">
            <a:off x="1761602" y="6279373"/>
            <a:ext cx="8336281" cy="369332"/>
          </a:xfrm>
          <a:prstGeom prst="rect">
            <a:avLst/>
          </a:prstGeom>
          <a:noFill/>
        </p:spPr>
        <p:txBody>
          <a:bodyPr wrap="square" rtlCol="0">
            <a:spAutoFit/>
          </a:bodyPr>
          <a:lstStyle/>
          <a:p>
            <a:r>
              <a:rPr lang="en-US" b="1" dirty="0">
                <a:solidFill>
                  <a:srgbClr val="FF0000"/>
                </a:solidFill>
              </a:rPr>
              <a:t>A few things of this set of slides might have been touched upon before.</a:t>
            </a:r>
          </a:p>
        </p:txBody>
      </p:sp>
    </p:spTree>
    <p:extLst>
      <p:ext uri="{BB962C8B-B14F-4D97-AF65-F5344CB8AC3E}">
        <p14:creationId xmlns:p14="http://schemas.microsoft.com/office/powerpoint/2010/main" val="4259664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80AEB2-D86F-45CD-8E60-B06FFC31E266}"/>
              </a:ext>
            </a:extLst>
          </p:cNvPr>
          <p:cNvSpPr txBox="1"/>
          <p:nvPr/>
        </p:nvSpPr>
        <p:spPr>
          <a:xfrm>
            <a:off x="3020290" y="152400"/>
            <a:ext cx="677487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Sustainable Development Goals (SDG’s)</a:t>
            </a:r>
          </a:p>
        </p:txBody>
      </p:sp>
      <p:sp>
        <p:nvSpPr>
          <p:cNvPr id="3" name="Rectangle 2">
            <a:extLst>
              <a:ext uri="{FF2B5EF4-FFF2-40B4-BE49-F238E27FC236}">
                <a16:creationId xmlns:a16="http://schemas.microsoft.com/office/drawing/2014/main" id="{44882B23-DEA9-4684-8284-35722473CB18}"/>
              </a:ext>
            </a:extLst>
          </p:cNvPr>
          <p:cNvSpPr/>
          <p:nvPr/>
        </p:nvSpPr>
        <p:spPr>
          <a:xfrm>
            <a:off x="2673927" y="152400"/>
            <a:ext cx="6650182" cy="62345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52FE7B2-5121-4133-88E4-D9180ADE4B89}"/>
              </a:ext>
            </a:extLst>
          </p:cNvPr>
          <p:cNvSpPr txBox="1"/>
          <p:nvPr/>
        </p:nvSpPr>
        <p:spPr>
          <a:xfrm>
            <a:off x="180111" y="955964"/>
            <a:ext cx="1140229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program of sustainable Development was chalked out at UNCSD - Rio + 20.  The success of MDG’s was a big boost.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 set of seventeen SDG’s were identified;  Time Frame  2015-2030.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027CF090-8CAC-4A3A-95C9-2A4C3543F642}"/>
              </a:ext>
            </a:extLst>
          </p:cNvPr>
          <p:cNvPicPr>
            <a:picLocks noChangeAspect="1"/>
          </p:cNvPicPr>
          <p:nvPr/>
        </p:nvPicPr>
        <p:blipFill>
          <a:blip r:embed="rId2"/>
          <a:stretch>
            <a:fillRect/>
          </a:stretch>
        </p:blipFill>
        <p:spPr>
          <a:xfrm>
            <a:off x="282953" y="2285663"/>
            <a:ext cx="11402289" cy="3616373"/>
          </a:xfrm>
          <a:prstGeom prst="rect">
            <a:avLst/>
          </a:prstGeom>
        </p:spPr>
      </p:pic>
    </p:spTree>
    <p:extLst>
      <p:ext uri="{BB962C8B-B14F-4D97-AF65-F5344CB8AC3E}">
        <p14:creationId xmlns:p14="http://schemas.microsoft.com/office/powerpoint/2010/main" val="78470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DG1 icon">
            <a:hlinkClick r:id="rId2"/>
            <a:extLst>
              <a:ext uri="{FF2B5EF4-FFF2-40B4-BE49-F238E27FC236}">
                <a16:creationId xmlns:a16="http://schemas.microsoft.com/office/drawing/2014/main" id="{CC0288F4-58B6-4ED3-A4CB-1ED2092FA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4" y="55288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SDG2 icon">
            <a:hlinkClick r:id="rId4"/>
            <a:extLst>
              <a:ext uri="{FF2B5EF4-FFF2-40B4-BE49-F238E27FC236}">
                <a16:creationId xmlns:a16="http://schemas.microsoft.com/office/drawing/2014/main" id="{88DA3E04-99E1-48BF-88CF-E8A47A1AAD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069" y="552882"/>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DG3icon">
            <a:hlinkClick r:id="rId6"/>
            <a:extLst>
              <a:ext uri="{FF2B5EF4-FFF2-40B4-BE49-F238E27FC236}">
                <a16:creationId xmlns:a16="http://schemas.microsoft.com/office/drawing/2014/main" id="{9BFDDF0E-2A97-4993-A8A7-C061516EF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0107" y="572796"/>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DG4 icon">
            <a:hlinkClick r:id="rId8"/>
            <a:extLst>
              <a:ext uri="{FF2B5EF4-FFF2-40B4-BE49-F238E27FC236}">
                <a16:creationId xmlns:a16="http://schemas.microsoft.com/office/drawing/2014/main" id="{AB273C02-163A-48B3-A293-F83BE87148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7510" y="55288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DG5 icon">
            <a:hlinkClick r:id="rId10"/>
            <a:extLst>
              <a:ext uri="{FF2B5EF4-FFF2-40B4-BE49-F238E27FC236}">
                <a16:creationId xmlns:a16="http://schemas.microsoft.com/office/drawing/2014/main" id="{A01109E1-4715-4EA3-B477-4273590F1E1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3922" y="642937"/>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SDG6 icon">
            <a:hlinkClick r:id="rId12"/>
            <a:extLst>
              <a:ext uri="{FF2B5EF4-FFF2-40B4-BE49-F238E27FC236}">
                <a16:creationId xmlns:a16="http://schemas.microsoft.com/office/drawing/2014/main" id="{12D9DB35-6DD1-4632-81E1-EBEF6C2729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95197" y="777155"/>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DG7 icon">
            <a:hlinkClick r:id="rId14"/>
            <a:extLst>
              <a:ext uri="{FF2B5EF4-FFF2-40B4-BE49-F238E27FC236}">
                <a16:creationId xmlns:a16="http://schemas.microsoft.com/office/drawing/2014/main" id="{92A7FE8E-4CFA-43AE-AAD8-5163D5FB256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2274" y="2576078"/>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SDG8 icon">
            <a:hlinkClick r:id="rId16"/>
            <a:extLst>
              <a:ext uri="{FF2B5EF4-FFF2-40B4-BE49-F238E27FC236}">
                <a16:creationId xmlns:a16="http://schemas.microsoft.com/office/drawing/2014/main" id="{5C703F69-923F-41E9-B4C8-8519F3B7B3B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83546" y="2591884"/>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DG9 icon">
            <a:hlinkClick r:id="rId18"/>
            <a:extLst>
              <a:ext uri="{FF2B5EF4-FFF2-40B4-BE49-F238E27FC236}">
                <a16:creationId xmlns:a16="http://schemas.microsoft.com/office/drawing/2014/main" id="{FCFD0E43-D6A4-43A9-AB6D-00289C72398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99369" y="2503134"/>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SDG10 icon">
            <a:hlinkClick r:id="rId20"/>
            <a:extLst>
              <a:ext uri="{FF2B5EF4-FFF2-40B4-BE49-F238E27FC236}">
                <a16:creationId xmlns:a16="http://schemas.microsoft.com/office/drawing/2014/main" id="{DCB7D400-2F00-40D1-901E-112048D81B7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7537" y="2481264"/>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DG11 icon">
            <a:hlinkClick r:id="rId22"/>
            <a:extLst>
              <a:ext uri="{FF2B5EF4-FFF2-40B4-BE49-F238E27FC236}">
                <a16:creationId xmlns:a16="http://schemas.microsoft.com/office/drawing/2014/main" id="{3DE96951-121C-4192-85CC-9D1869C2A22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018481" y="2503134"/>
            <a:ext cx="1657764" cy="1668816"/>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SDG12 icon">
            <a:hlinkClick r:id="rId24"/>
            <a:extLst>
              <a:ext uri="{FF2B5EF4-FFF2-40B4-BE49-F238E27FC236}">
                <a16:creationId xmlns:a16="http://schemas.microsoft.com/office/drawing/2014/main" id="{E97A05B4-A982-4B7B-B0A5-29AB7F2D943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911266" y="2506591"/>
            <a:ext cx="1813147" cy="182523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DG13 icon">
            <a:hlinkClick r:id="rId26"/>
            <a:extLst>
              <a:ext uri="{FF2B5EF4-FFF2-40B4-BE49-F238E27FC236}">
                <a16:creationId xmlns:a16="http://schemas.microsoft.com/office/drawing/2014/main" id="{A6DB3F54-DDA8-4804-8E6F-B61FD5676BB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22274" y="435292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SDG14 icon">
            <a:hlinkClick r:id="rId28"/>
            <a:extLst>
              <a:ext uri="{FF2B5EF4-FFF2-40B4-BE49-F238E27FC236}">
                <a16:creationId xmlns:a16="http://schemas.microsoft.com/office/drawing/2014/main" id="{AE5B2165-7962-4768-A950-F77915D7D99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427722" y="4420575"/>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DG15 icon">
            <a:hlinkClick r:id="rId30"/>
            <a:extLst>
              <a:ext uri="{FF2B5EF4-FFF2-40B4-BE49-F238E27FC236}">
                <a16:creationId xmlns:a16="http://schemas.microsoft.com/office/drawing/2014/main" id="{E70F8184-6F2A-429A-A163-EE0FB035088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14142" y="4331826"/>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SDG16 icon">
            <a:hlinkClick r:id="rId32"/>
            <a:extLst>
              <a:ext uri="{FF2B5EF4-FFF2-40B4-BE49-F238E27FC236}">
                <a16:creationId xmlns:a16="http://schemas.microsoft.com/office/drawing/2014/main" id="{7CA9F4DE-B084-4F68-B3AF-A4B7D2401A3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500668" y="4321528"/>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DG17 icon">
            <a:hlinkClick r:id="rId34"/>
            <a:extLst>
              <a:ext uri="{FF2B5EF4-FFF2-40B4-BE49-F238E27FC236}">
                <a16:creationId xmlns:a16="http://schemas.microsoft.com/office/drawing/2014/main" id="{2AAA30A4-9225-43B1-9E47-DEDF168817C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44054" y="4312003"/>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Background">
            <a:hlinkClick r:id="rId36"/>
            <a:extLst>
              <a:ext uri="{FF2B5EF4-FFF2-40B4-BE49-F238E27FC236}">
                <a16:creationId xmlns:a16="http://schemas.microsoft.com/office/drawing/2014/main" id="{C04C1C29-FFC5-457E-A0E5-FCFFB916C1CF}"/>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327698" y="4341351"/>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7D2CDA-465C-4B44-9A4B-C306A3C05F60}"/>
              </a:ext>
            </a:extLst>
          </p:cNvPr>
          <p:cNvSpPr txBox="1"/>
          <p:nvPr/>
        </p:nvSpPr>
        <p:spPr>
          <a:xfrm>
            <a:off x="3142097" y="6047825"/>
            <a:ext cx="649778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The Seventeen Sustainability Goals of UNDP </a:t>
            </a:r>
          </a:p>
        </p:txBody>
      </p:sp>
    </p:spTree>
    <p:extLst>
      <p:ext uri="{BB962C8B-B14F-4D97-AF65-F5344CB8AC3E}">
        <p14:creationId xmlns:p14="http://schemas.microsoft.com/office/powerpoint/2010/main" val="236727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A61AE-474F-479F-8E32-CD49BEAE3F83}"/>
              </a:ext>
            </a:extLst>
          </p:cNvPr>
          <p:cNvSpPr txBox="1"/>
          <p:nvPr/>
        </p:nvSpPr>
        <p:spPr>
          <a:xfrm>
            <a:off x="1122219" y="138546"/>
            <a:ext cx="101553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Three Pillars of Sustainability - Economy, Society and Environment </a:t>
            </a:r>
          </a:p>
        </p:txBody>
      </p:sp>
      <p:sp>
        <p:nvSpPr>
          <p:cNvPr id="3" name="Rectangle 2">
            <a:extLst>
              <a:ext uri="{FF2B5EF4-FFF2-40B4-BE49-F238E27FC236}">
                <a16:creationId xmlns:a16="http://schemas.microsoft.com/office/drawing/2014/main" id="{E7C5B5EB-4CE6-44AB-A9CA-43B46E63591D}"/>
              </a:ext>
            </a:extLst>
          </p:cNvPr>
          <p:cNvSpPr/>
          <p:nvPr/>
        </p:nvSpPr>
        <p:spPr>
          <a:xfrm>
            <a:off x="942109" y="138545"/>
            <a:ext cx="10487891" cy="5680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2D47081-2B3A-45E6-BB79-F2E8796B29EF}"/>
              </a:ext>
            </a:extLst>
          </p:cNvPr>
          <p:cNvPicPr>
            <a:picLocks noChangeAspect="1"/>
          </p:cNvPicPr>
          <p:nvPr/>
        </p:nvPicPr>
        <p:blipFill>
          <a:blip r:embed="rId2"/>
          <a:stretch>
            <a:fillRect/>
          </a:stretch>
        </p:blipFill>
        <p:spPr>
          <a:xfrm>
            <a:off x="210719" y="1666890"/>
            <a:ext cx="3568667" cy="3568667"/>
          </a:xfrm>
          <a:prstGeom prst="rect">
            <a:avLst/>
          </a:prstGeom>
        </p:spPr>
      </p:pic>
      <p:sp>
        <p:nvSpPr>
          <p:cNvPr id="5" name="TextBox 4">
            <a:extLst>
              <a:ext uri="{FF2B5EF4-FFF2-40B4-BE49-F238E27FC236}">
                <a16:creationId xmlns:a16="http://schemas.microsoft.com/office/drawing/2014/main" id="{FC254A42-642C-47BF-B7D6-F567562928DE}"/>
              </a:ext>
            </a:extLst>
          </p:cNvPr>
          <p:cNvSpPr txBox="1"/>
          <p:nvPr/>
        </p:nvSpPr>
        <p:spPr>
          <a:xfrm>
            <a:off x="806182" y="941611"/>
            <a:ext cx="62206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The three pillars or components are often represented by a Nested Diagram or a Venn Diagram</a:t>
            </a:r>
          </a:p>
        </p:txBody>
      </p:sp>
      <p:sp>
        <p:nvSpPr>
          <p:cNvPr id="6" name="TextBox 5">
            <a:extLst>
              <a:ext uri="{FF2B5EF4-FFF2-40B4-BE49-F238E27FC236}">
                <a16:creationId xmlns:a16="http://schemas.microsoft.com/office/drawing/2014/main" id="{FA1F076C-91D5-47B0-A6EC-828A80D5BF07}"/>
              </a:ext>
            </a:extLst>
          </p:cNvPr>
          <p:cNvSpPr txBox="1"/>
          <p:nvPr/>
        </p:nvSpPr>
        <p:spPr>
          <a:xfrm>
            <a:off x="401782" y="5827931"/>
            <a:ext cx="3546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The Nested Diagram of three pillar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Of Sustainability</a:t>
            </a:r>
          </a:p>
        </p:txBody>
      </p:sp>
      <p:sp>
        <p:nvSpPr>
          <p:cNvPr id="7" name="TextBox 6">
            <a:extLst>
              <a:ext uri="{FF2B5EF4-FFF2-40B4-BE49-F238E27FC236}">
                <a16:creationId xmlns:a16="http://schemas.microsoft.com/office/drawing/2014/main" id="{BE42FD26-53FE-46A4-BAA3-DA9F60AD4105}"/>
              </a:ext>
            </a:extLst>
          </p:cNvPr>
          <p:cNvSpPr txBox="1"/>
          <p:nvPr/>
        </p:nvSpPr>
        <p:spPr>
          <a:xfrm>
            <a:off x="7899996" y="5689431"/>
            <a:ext cx="35467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The Venn Diagram of three pillar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of Sustainability represented as intersection of three domains</a:t>
            </a:r>
          </a:p>
        </p:txBody>
      </p:sp>
      <p:pic>
        <p:nvPicPr>
          <p:cNvPr id="8" name="Picture 7">
            <a:extLst>
              <a:ext uri="{FF2B5EF4-FFF2-40B4-BE49-F238E27FC236}">
                <a16:creationId xmlns:a16="http://schemas.microsoft.com/office/drawing/2014/main" id="{6274CF30-E878-4779-8527-EFC172C34D90}"/>
              </a:ext>
            </a:extLst>
          </p:cNvPr>
          <p:cNvPicPr>
            <a:picLocks noChangeAspect="1"/>
          </p:cNvPicPr>
          <p:nvPr/>
        </p:nvPicPr>
        <p:blipFill>
          <a:blip r:embed="rId3"/>
          <a:stretch>
            <a:fillRect/>
          </a:stretch>
        </p:blipFill>
        <p:spPr>
          <a:xfrm>
            <a:off x="7730836" y="996909"/>
            <a:ext cx="4399262" cy="4786205"/>
          </a:xfrm>
          <a:prstGeom prst="rect">
            <a:avLst/>
          </a:prstGeom>
        </p:spPr>
      </p:pic>
      <p:sp>
        <p:nvSpPr>
          <p:cNvPr id="9" name="TextBox 8">
            <a:extLst>
              <a:ext uri="{FF2B5EF4-FFF2-40B4-BE49-F238E27FC236}">
                <a16:creationId xmlns:a16="http://schemas.microsoft.com/office/drawing/2014/main" id="{3E0B407D-2849-4178-A606-20110ABC673F}"/>
              </a:ext>
            </a:extLst>
          </p:cNvPr>
          <p:cNvSpPr txBox="1"/>
          <p:nvPr/>
        </p:nvSpPr>
        <p:spPr>
          <a:xfrm>
            <a:off x="3916528" y="4149436"/>
            <a:ext cx="381430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These components or ‘pillars’ are considered for analysis and quantifying sustainability of a process or technology or activity.</a:t>
            </a:r>
          </a:p>
        </p:txBody>
      </p:sp>
    </p:spTree>
    <p:extLst>
      <p:ext uri="{BB962C8B-B14F-4D97-AF65-F5344CB8AC3E}">
        <p14:creationId xmlns:p14="http://schemas.microsoft.com/office/powerpoint/2010/main" val="402535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FC3289-3FAA-4724-9398-1E093C31A56C}"/>
              </a:ext>
            </a:extLst>
          </p:cNvPr>
          <p:cNvSpPr txBox="1"/>
          <p:nvPr/>
        </p:nvSpPr>
        <p:spPr>
          <a:xfrm>
            <a:off x="332510" y="720436"/>
            <a:ext cx="11152908" cy="474405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Conflict between Development and Environmental Protection</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solution is to make any developmental initiative SUSTAINABLE</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How to Do it?  There should be a multiprong solution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One aspect is conservation of resources, maximize resource utilization, minimize waste 	generation</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Green Economy, Green Technology</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Waste Management - The concept of 3R’s -  Reduce, Reuse, Recycle</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6R’s  - Reduce, Reuse, Recycle, Repair, Refurbishing and Remanufacturing.</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Concept of Circular Economy emerged</a:t>
            </a:r>
          </a:p>
        </p:txBody>
      </p:sp>
    </p:spTree>
    <p:extLst>
      <p:ext uri="{BB962C8B-B14F-4D97-AF65-F5344CB8AC3E}">
        <p14:creationId xmlns:p14="http://schemas.microsoft.com/office/powerpoint/2010/main" val="4233811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74C645-1CD7-46FB-84A9-ADE36B0D30DC}"/>
              </a:ext>
            </a:extLst>
          </p:cNvPr>
          <p:cNvSpPr/>
          <p:nvPr/>
        </p:nvSpPr>
        <p:spPr>
          <a:xfrm>
            <a:off x="342313" y="794946"/>
            <a:ext cx="11745032"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The Green Economy, promoted in Rio+20, is defined, in particular,  as “a system of economic activities connected with the production, distribution and consumption of goods and services that results in a better human wellbeing in the long term, to avoid exposing the future generations to significant environmental risks and to the ecologic shortage”.  It does not explicitly concern waste management. </a:t>
            </a:r>
          </a:p>
        </p:txBody>
      </p:sp>
      <p:sp>
        <p:nvSpPr>
          <p:cNvPr id="6" name="TextBox 5">
            <a:extLst>
              <a:ext uri="{FF2B5EF4-FFF2-40B4-BE49-F238E27FC236}">
                <a16:creationId xmlns:a16="http://schemas.microsoft.com/office/drawing/2014/main" id="{E6352581-FCD0-4AF0-BFB3-6536F6ABEDCE}"/>
              </a:ext>
            </a:extLst>
          </p:cNvPr>
          <p:cNvSpPr txBox="1"/>
          <p:nvPr/>
        </p:nvSpPr>
        <p:spPr>
          <a:xfrm>
            <a:off x="1593273" y="173499"/>
            <a:ext cx="993370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Waste Management – Green Economy vs Circular Economy</a:t>
            </a:r>
          </a:p>
        </p:txBody>
      </p:sp>
      <p:sp>
        <p:nvSpPr>
          <p:cNvPr id="7" name="Rectangle 6">
            <a:extLst>
              <a:ext uri="{FF2B5EF4-FFF2-40B4-BE49-F238E27FC236}">
                <a16:creationId xmlns:a16="http://schemas.microsoft.com/office/drawing/2014/main" id="{753F9ACB-5409-480E-835D-5CEFF7D9F56E}"/>
              </a:ext>
            </a:extLst>
          </p:cNvPr>
          <p:cNvSpPr/>
          <p:nvPr/>
        </p:nvSpPr>
        <p:spPr>
          <a:xfrm>
            <a:off x="342313" y="2832165"/>
            <a:ext cx="11507373"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The circular economy refers to an economic model whose objective is to produce goods and services in a sustainable way, by limiting the consumption and waste of resources (raw materials, water, energy) as well as the production of waste.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It is breaking with the model of the linear economy, based on a take-</a:t>
            </a:r>
            <a:r>
              <a:rPr kumimoji="0" lang="en-US" sz="2400" b="1" i="0" u="none" strike="noStrike" kern="1200" cap="none" spc="0" normalizeH="0" baseline="0" noProof="0" dirty="0" err="1">
                <a:ln>
                  <a:noFill/>
                </a:ln>
                <a:solidFill>
                  <a:srgbClr val="0070C0"/>
                </a:solidFill>
                <a:effectLst/>
                <a:uLnTx/>
                <a:uFillTx/>
                <a:latin typeface="Calibri" panose="020F0502020204030204"/>
                <a:ea typeface="+mn-ea"/>
                <a:cs typeface="+mn-cs"/>
              </a:rPr>
              <a:t>makeconsume</a:t>
            </a: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-throw away pattern, by proposing to transform waste into recycled raw material for product design or other uses.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The circular economy model fits directly into the more general framework of sustainable development. It is part of a global strategy that also uses, among other things, the principles of the green economy, industrial ecology, </a:t>
            </a:r>
            <a:r>
              <a:rPr kumimoji="0" lang="en-US" sz="2400" b="1" i="0" u="none" strike="noStrike" kern="1200" cap="none" spc="0" normalizeH="0" baseline="0" noProof="0" dirty="0" err="1">
                <a:ln>
                  <a:noFill/>
                </a:ln>
                <a:solidFill>
                  <a:srgbClr val="0070C0"/>
                </a:solidFill>
                <a:effectLst/>
                <a:uLnTx/>
                <a:uFillTx/>
                <a:latin typeface="Calibri" panose="020F0502020204030204"/>
                <a:ea typeface="+mn-ea"/>
                <a:cs typeface="+mn-cs"/>
              </a:rPr>
              <a:t>ecodesign</a:t>
            </a:r>
            <a:endPar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or the economy of functionality.</a:t>
            </a:r>
          </a:p>
        </p:txBody>
      </p:sp>
    </p:spTree>
    <p:extLst>
      <p:ext uri="{BB962C8B-B14F-4D97-AF65-F5344CB8AC3E}">
        <p14:creationId xmlns:p14="http://schemas.microsoft.com/office/powerpoint/2010/main" val="3071734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58ACE-8543-4D44-BA54-DC54F6A2CF05}"/>
              </a:ext>
            </a:extLst>
          </p:cNvPr>
          <p:cNvPicPr>
            <a:picLocks noChangeAspect="1"/>
          </p:cNvPicPr>
          <p:nvPr/>
        </p:nvPicPr>
        <p:blipFill>
          <a:blip r:embed="rId2"/>
          <a:stretch>
            <a:fillRect/>
          </a:stretch>
        </p:blipFill>
        <p:spPr>
          <a:xfrm>
            <a:off x="1626402" y="3274875"/>
            <a:ext cx="9394038" cy="3364707"/>
          </a:xfrm>
          <a:prstGeom prst="rect">
            <a:avLst/>
          </a:prstGeom>
        </p:spPr>
      </p:pic>
      <p:sp>
        <p:nvSpPr>
          <p:cNvPr id="4" name="Rectangle 3">
            <a:extLst>
              <a:ext uri="{FF2B5EF4-FFF2-40B4-BE49-F238E27FC236}">
                <a16:creationId xmlns:a16="http://schemas.microsoft.com/office/drawing/2014/main" id="{33A9368D-57AF-4C57-9362-76EF6B1BB360}"/>
              </a:ext>
            </a:extLst>
          </p:cNvPr>
          <p:cNvSpPr/>
          <p:nvPr/>
        </p:nvSpPr>
        <p:spPr>
          <a:xfrm>
            <a:off x="566809" y="327809"/>
            <a:ext cx="1116037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CE started developing in the 1970s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An alternative economic model, challenging the traditional linear industrial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linear economy, based on a linear process - high throughput,.  Low production costs,  relies on the abundant availability of raw materials at relatively low cost. </a:t>
            </a:r>
          </a:p>
        </p:txBody>
      </p:sp>
      <p:sp>
        <p:nvSpPr>
          <p:cNvPr id="5" name="TextBox 4">
            <a:extLst>
              <a:ext uri="{FF2B5EF4-FFF2-40B4-BE49-F238E27FC236}">
                <a16:creationId xmlns:a16="http://schemas.microsoft.com/office/drawing/2014/main" id="{8E50865F-BBD7-4571-BD59-E56A948EF310}"/>
              </a:ext>
            </a:extLst>
          </p:cNvPr>
          <p:cNvSpPr txBox="1"/>
          <p:nvPr/>
        </p:nvSpPr>
        <p:spPr>
          <a:xfrm>
            <a:off x="5130019" y="50927"/>
            <a:ext cx="32965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rPr>
              <a:t>Circular Economy (CE)</a:t>
            </a:r>
          </a:p>
        </p:txBody>
      </p:sp>
      <p:sp>
        <p:nvSpPr>
          <p:cNvPr id="6" name="Arrow: Right 5">
            <a:extLst>
              <a:ext uri="{FF2B5EF4-FFF2-40B4-BE49-F238E27FC236}">
                <a16:creationId xmlns:a16="http://schemas.microsoft.com/office/drawing/2014/main" id="{DC31C229-480F-4084-90C0-33625CDC05F7}"/>
              </a:ext>
            </a:extLst>
          </p:cNvPr>
          <p:cNvSpPr/>
          <p:nvPr/>
        </p:nvSpPr>
        <p:spPr>
          <a:xfrm>
            <a:off x="487680" y="1535585"/>
            <a:ext cx="11339620" cy="1862364"/>
          </a:xfrm>
          <a:prstGeom prst="rightArrow">
            <a:avLst/>
          </a:prstGeom>
          <a:solidFill>
            <a:srgbClr val="FFEEB7"/>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AFA2EC2-6765-412D-AF0A-9B0FC29B2F07}"/>
              </a:ext>
            </a:extLst>
          </p:cNvPr>
          <p:cNvSpPr txBox="1"/>
          <p:nvPr/>
        </p:nvSpPr>
        <p:spPr>
          <a:xfrm>
            <a:off x="788676" y="2041916"/>
            <a:ext cx="146858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Resource Extraction</a:t>
            </a:r>
          </a:p>
        </p:txBody>
      </p:sp>
      <p:sp>
        <p:nvSpPr>
          <p:cNvPr id="10" name="Rectangle 9">
            <a:extLst>
              <a:ext uri="{FF2B5EF4-FFF2-40B4-BE49-F238E27FC236}">
                <a16:creationId xmlns:a16="http://schemas.microsoft.com/office/drawing/2014/main" id="{F880C71E-BA06-46B6-BEE1-364C8CC13179}"/>
              </a:ext>
            </a:extLst>
          </p:cNvPr>
          <p:cNvSpPr/>
          <p:nvPr/>
        </p:nvSpPr>
        <p:spPr>
          <a:xfrm>
            <a:off x="7566118" y="2131708"/>
            <a:ext cx="2783367" cy="691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DEFB4BF-AA3C-4695-B91B-AACC38285508}"/>
              </a:ext>
            </a:extLst>
          </p:cNvPr>
          <p:cNvSpPr/>
          <p:nvPr/>
        </p:nvSpPr>
        <p:spPr>
          <a:xfrm>
            <a:off x="5317834" y="2176457"/>
            <a:ext cx="2011174" cy="576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CA45B4F-7E61-449F-A4C8-5F675C6A0E59}"/>
              </a:ext>
            </a:extLst>
          </p:cNvPr>
          <p:cNvSpPr/>
          <p:nvPr/>
        </p:nvSpPr>
        <p:spPr>
          <a:xfrm>
            <a:off x="684767" y="2153081"/>
            <a:ext cx="1676401" cy="670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4ECDB7C-EB0C-4C4F-AD9A-BF76CA49BF3E}"/>
              </a:ext>
            </a:extLst>
          </p:cNvPr>
          <p:cNvSpPr/>
          <p:nvPr/>
        </p:nvSpPr>
        <p:spPr>
          <a:xfrm>
            <a:off x="2709345" y="2152627"/>
            <a:ext cx="2260312" cy="6708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B084812-AB33-49C7-8BD5-5FE7F74D997C}"/>
              </a:ext>
            </a:extLst>
          </p:cNvPr>
          <p:cNvSpPr txBox="1"/>
          <p:nvPr/>
        </p:nvSpPr>
        <p:spPr>
          <a:xfrm>
            <a:off x="2802962" y="2274487"/>
            <a:ext cx="21049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Manufacturing</a:t>
            </a:r>
          </a:p>
        </p:txBody>
      </p:sp>
      <p:sp>
        <p:nvSpPr>
          <p:cNvPr id="15" name="Rectangle 14">
            <a:extLst>
              <a:ext uri="{FF2B5EF4-FFF2-40B4-BE49-F238E27FC236}">
                <a16:creationId xmlns:a16="http://schemas.microsoft.com/office/drawing/2014/main" id="{4EB75B98-B996-480B-93CF-5B6E35209BDD}"/>
              </a:ext>
            </a:extLst>
          </p:cNvPr>
          <p:cNvSpPr/>
          <p:nvPr/>
        </p:nvSpPr>
        <p:spPr>
          <a:xfrm>
            <a:off x="11704320" y="563224"/>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5685A38F-0B39-497D-9043-3B2987F9BB76}"/>
              </a:ext>
            </a:extLst>
          </p:cNvPr>
          <p:cNvSpPr txBox="1"/>
          <p:nvPr/>
        </p:nvSpPr>
        <p:spPr>
          <a:xfrm>
            <a:off x="5373165" y="2215331"/>
            <a:ext cx="16537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Consuming</a:t>
            </a:r>
          </a:p>
        </p:txBody>
      </p:sp>
      <p:sp>
        <p:nvSpPr>
          <p:cNvPr id="18" name="TextBox 17">
            <a:extLst>
              <a:ext uri="{FF2B5EF4-FFF2-40B4-BE49-F238E27FC236}">
                <a16:creationId xmlns:a16="http://schemas.microsoft.com/office/drawing/2014/main" id="{8CE4DA09-1F10-449A-8DEF-7EDC88864614}"/>
              </a:ext>
            </a:extLst>
          </p:cNvPr>
          <p:cNvSpPr txBox="1"/>
          <p:nvPr/>
        </p:nvSpPr>
        <p:spPr>
          <a:xfrm>
            <a:off x="7825318" y="2072558"/>
            <a:ext cx="252416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Dispose of at the end of service life</a:t>
            </a:r>
          </a:p>
        </p:txBody>
      </p:sp>
      <p:sp>
        <p:nvSpPr>
          <p:cNvPr id="21" name="TextBox 20">
            <a:extLst>
              <a:ext uri="{FF2B5EF4-FFF2-40B4-BE49-F238E27FC236}">
                <a16:creationId xmlns:a16="http://schemas.microsoft.com/office/drawing/2014/main" id="{981D3572-7B34-4CAC-99B2-53AF86DE391D}"/>
              </a:ext>
            </a:extLst>
          </p:cNvPr>
          <p:cNvSpPr txBox="1"/>
          <p:nvPr/>
        </p:nvSpPr>
        <p:spPr>
          <a:xfrm flipH="1">
            <a:off x="364700" y="3138114"/>
            <a:ext cx="1045327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Linear Economy - Take-Make-Consume-Dispose Model;  End-of-Pipe solution for Waste Management</a:t>
            </a:r>
          </a:p>
        </p:txBody>
      </p:sp>
      <p:sp>
        <p:nvSpPr>
          <p:cNvPr id="22" name="Rectangle 21">
            <a:extLst>
              <a:ext uri="{FF2B5EF4-FFF2-40B4-BE49-F238E27FC236}">
                <a16:creationId xmlns:a16="http://schemas.microsoft.com/office/drawing/2014/main" id="{03EB54F5-E93E-493A-87F4-B23BF84EBA97}"/>
              </a:ext>
            </a:extLst>
          </p:cNvPr>
          <p:cNvSpPr/>
          <p:nvPr/>
        </p:nvSpPr>
        <p:spPr>
          <a:xfrm>
            <a:off x="347323" y="5883743"/>
            <a:ext cx="11620334"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CE Model - Low environmental impact by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minimising</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waste and excessive resource use,   turns goods at the end of their lifespan into resources for  re-use, re-manufacture, re-cycle, waste reduction and other practices. In other words,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CE is restorative by design and intention.</a:t>
            </a:r>
          </a:p>
        </p:txBody>
      </p:sp>
    </p:spTree>
    <p:extLst>
      <p:ext uri="{BB962C8B-B14F-4D97-AF65-F5344CB8AC3E}">
        <p14:creationId xmlns:p14="http://schemas.microsoft.com/office/powerpoint/2010/main" val="31085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CE2449-6708-48D7-8A45-211FF12BCD47}"/>
              </a:ext>
            </a:extLst>
          </p:cNvPr>
          <p:cNvSpPr txBox="1"/>
          <p:nvPr/>
        </p:nvSpPr>
        <p:spPr>
          <a:xfrm flipH="1">
            <a:off x="221673" y="586556"/>
            <a:ext cx="11748653" cy="60048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Circular Economy is an economy with closed material loops.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concept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cannot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be traced back to a single author, it is the convergence of several schools of thought since 1970’s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 concept evolved from five major schools of thought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Industrial Ecology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waste and by-produced must be valorized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Loss caused by dispersion must be minimized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The economy must be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dematerialized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Less dependence on energy from fossil fuels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Cradle-to-Cradle 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Articulated first in the book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Cradle to Cradle – Remaking the way we make things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by W McDonough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M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Braungart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(2002)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Eco-Efficient and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Ec</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-Effective Approach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Cyclical Cradle-to-Cradle Metabolism rather than Cradle-to-Grave Approach</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The Performance Economy</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The Blue Economy</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 It suggests a cascading flow of materials (like cascading flow of a waterfall)</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Biomimicry</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   Based on the principle that Nature has the best solution for a problem, Natural Processes generate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minimum  waste.  Recommends following Nature as a Model,  nature as a Mentor</a:t>
            </a:r>
          </a:p>
        </p:txBody>
      </p:sp>
      <p:sp>
        <p:nvSpPr>
          <p:cNvPr id="4" name="TextBox 3">
            <a:extLst>
              <a:ext uri="{FF2B5EF4-FFF2-40B4-BE49-F238E27FC236}">
                <a16:creationId xmlns:a16="http://schemas.microsoft.com/office/drawing/2014/main" id="{D31F5ADE-EB2D-4029-88A7-16C3F2FFD420}"/>
              </a:ext>
            </a:extLst>
          </p:cNvPr>
          <p:cNvSpPr txBox="1"/>
          <p:nvPr/>
        </p:nvSpPr>
        <p:spPr>
          <a:xfrm>
            <a:off x="2978728" y="124891"/>
            <a:ext cx="65809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Schools of Thoughts on of Circular Economy</a:t>
            </a:r>
          </a:p>
        </p:txBody>
      </p:sp>
    </p:spTree>
    <p:extLst>
      <p:ext uri="{BB962C8B-B14F-4D97-AF65-F5344CB8AC3E}">
        <p14:creationId xmlns:p14="http://schemas.microsoft.com/office/powerpoint/2010/main" val="1465571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1B3B8-9B0A-4E21-ADE0-1A77A10D7965}"/>
              </a:ext>
            </a:extLst>
          </p:cNvPr>
          <p:cNvPicPr>
            <a:picLocks noChangeAspect="1"/>
          </p:cNvPicPr>
          <p:nvPr/>
        </p:nvPicPr>
        <p:blipFill>
          <a:blip r:embed="rId2"/>
          <a:stretch>
            <a:fillRect/>
          </a:stretch>
        </p:blipFill>
        <p:spPr>
          <a:xfrm>
            <a:off x="108338" y="167063"/>
            <a:ext cx="10088608" cy="6523874"/>
          </a:xfrm>
          <a:prstGeom prst="rect">
            <a:avLst/>
          </a:prstGeom>
        </p:spPr>
      </p:pic>
      <p:sp>
        <p:nvSpPr>
          <p:cNvPr id="3" name="TextBox 2">
            <a:extLst>
              <a:ext uri="{FF2B5EF4-FFF2-40B4-BE49-F238E27FC236}">
                <a16:creationId xmlns:a16="http://schemas.microsoft.com/office/drawing/2014/main" id="{9216F3A9-90D2-42E7-8686-E307A3F7B635}"/>
              </a:ext>
            </a:extLst>
          </p:cNvPr>
          <p:cNvSpPr txBox="1"/>
          <p:nvPr/>
        </p:nvSpPr>
        <p:spPr>
          <a:xfrm>
            <a:off x="8513619" y="318655"/>
            <a:ext cx="33666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The Schools of Thoughts Constituting </a:t>
            </a:r>
            <a:r>
              <a:rPr kumimoji="0" lang="en-US" sz="2400" b="1" i="1" u="none" strike="noStrike" kern="1200" cap="none" spc="0" normalizeH="0" baseline="0" noProof="0" dirty="0">
                <a:ln>
                  <a:noFill/>
                </a:ln>
                <a:solidFill>
                  <a:srgbClr val="0070C0"/>
                </a:solidFill>
                <a:effectLst/>
                <a:uLnTx/>
                <a:uFillTx/>
                <a:latin typeface="Calibri" panose="020F0502020204030204"/>
                <a:ea typeface="+mn-ea"/>
                <a:cs typeface="+mn-cs"/>
              </a:rPr>
              <a:t>Circular Economy </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illustrated</a:t>
            </a:r>
            <a:endPar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92845CB-AD13-4779-AD7E-91529A484FF3}"/>
              </a:ext>
            </a:extLst>
          </p:cNvPr>
          <p:cNvSpPr/>
          <p:nvPr/>
        </p:nvSpPr>
        <p:spPr>
          <a:xfrm>
            <a:off x="8409709" y="167063"/>
            <a:ext cx="3470564" cy="14816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6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F_2016_002_EDITORIALE">
            <a:extLst>
              <a:ext uri="{FF2B5EF4-FFF2-40B4-BE49-F238E27FC236}">
                <a16:creationId xmlns:a16="http://schemas.microsoft.com/office/drawing/2014/main" id="{D7111B69-69C7-49A0-A8F3-6D290DA5E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14" y="257663"/>
            <a:ext cx="5265860" cy="46153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7B5E5D-1169-48B2-9F85-4D6ED1C5447C}"/>
              </a:ext>
            </a:extLst>
          </p:cNvPr>
          <p:cNvSpPr txBox="1"/>
          <p:nvPr/>
        </p:nvSpPr>
        <p:spPr>
          <a:xfrm>
            <a:off x="5978236" y="1065864"/>
            <a:ext cx="5742709"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CE aims to minimize – if not eliminate – waste, utilize renewable resources of energy and phase out the harmful substances.</a:t>
            </a:r>
          </a:p>
        </p:txBody>
      </p:sp>
      <p:grpSp>
        <p:nvGrpSpPr>
          <p:cNvPr id="4" name="Group 6">
            <a:extLst>
              <a:ext uri="{FF2B5EF4-FFF2-40B4-BE49-F238E27FC236}">
                <a16:creationId xmlns:a16="http://schemas.microsoft.com/office/drawing/2014/main" id="{D6CADFAB-66A7-416F-B4D5-EBC0D23E5B7F}"/>
              </a:ext>
            </a:extLst>
          </p:cNvPr>
          <p:cNvGrpSpPr>
            <a:grpSpLocks/>
          </p:cNvGrpSpPr>
          <p:nvPr/>
        </p:nvGrpSpPr>
        <p:grpSpPr bwMode="auto">
          <a:xfrm>
            <a:off x="5126181" y="3976254"/>
            <a:ext cx="6788727" cy="2624083"/>
            <a:chOff x="65977" y="1238599"/>
            <a:chExt cx="9144000" cy="4563998"/>
          </a:xfrm>
        </p:grpSpPr>
        <p:pic>
          <p:nvPicPr>
            <p:cNvPr id="5" name="Picture 4" descr="circular economy - alternative background.gif">
              <a:extLst>
                <a:ext uri="{FF2B5EF4-FFF2-40B4-BE49-F238E27FC236}">
                  <a16:creationId xmlns:a16="http://schemas.microsoft.com/office/drawing/2014/main" id="{7C1804D3-7175-4631-8D87-CB93BDDBC382}"/>
                </a:ext>
              </a:extLst>
            </p:cNvPr>
            <p:cNvPicPr>
              <a:picLocks noChangeAspect="1"/>
            </p:cNvPicPr>
            <p:nvPr/>
          </p:nvPicPr>
          <p:blipFill>
            <a:blip r:embed="rId3">
              <a:extLst>
                <a:ext uri="{28A0092B-C50C-407E-A947-70E740481C1C}">
                  <a14:useLocalDpi xmlns:a14="http://schemas.microsoft.com/office/drawing/2010/main" val="0"/>
                </a:ext>
              </a:extLst>
            </a:blip>
            <a:srcRect l="10625" r="2296"/>
            <a:stretch>
              <a:fillRect/>
            </a:stretch>
          </p:blipFill>
          <p:spPr bwMode="auto">
            <a:xfrm>
              <a:off x="65977" y="1238599"/>
              <a:ext cx="9144000" cy="456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ircular economy - alternative.jpg">
              <a:extLst>
                <a:ext uri="{FF2B5EF4-FFF2-40B4-BE49-F238E27FC236}">
                  <a16:creationId xmlns:a16="http://schemas.microsoft.com/office/drawing/2014/main" id="{550FB95E-05DB-40AC-823C-7DAD2F6C648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3563" y="1238599"/>
              <a:ext cx="6768828" cy="456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1171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7D1E47-97C4-44C4-8FCA-0BAA5D31E9EF}"/>
              </a:ext>
            </a:extLst>
          </p:cNvPr>
          <p:cNvPicPr>
            <a:picLocks noChangeAspect="1"/>
          </p:cNvPicPr>
          <p:nvPr/>
        </p:nvPicPr>
        <p:blipFill>
          <a:blip r:embed="rId2"/>
          <a:stretch>
            <a:fillRect/>
          </a:stretch>
        </p:blipFill>
        <p:spPr>
          <a:xfrm>
            <a:off x="1913389" y="225083"/>
            <a:ext cx="8659062" cy="6632917"/>
          </a:xfrm>
          <a:prstGeom prst="rect">
            <a:avLst/>
          </a:prstGeom>
        </p:spPr>
      </p:pic>
    </p:spTree>
    <p:extLst>
      <p:ext uri="{BB962C8B-B14F-4D97-AF65-F5344CB8AC3E}">
        <p14:creationId xmlns:p14="http://schemas.microsoft.com/office/powerpoint/2010/main" val="4200125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2C8BBE-2A95-4D3F-AAB4-0C07B6D708F3}"/>
              </a:ext>
            </a:extLst>
          </p:cNvPr>
          <p:cNvSpPr txBox="1"/>
          <p:nvPr/>
        </p:nvSpPr>
        <p:spPr>
          <a:xfrm>
            <a:off x="374073" y="484909"/>
            <a:ext cx="10792691" cy="6001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1979 – IUCN published a report called World Conservation Strategy (WCS) – Living Resource Conservation for Sustainable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report was commissioned by UNEP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Report Says: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Sustainable Development should take into account the social, ecological and 	environmental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Repeal the old idea of incompatibility of development and conservation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Poverty                    Ecological degradation	                   More poverty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the chain is to be   broken by economic and social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report contained background material for the next bigger endeavor of the UN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cxnSp>
        <p:nvCxnSpPr>
          <p:cNvPr id="4" name="Straight Connector 3">
            <a:extLst>
              <a:ext uri="{FF2B5EF4-FFF2-40B4-BE49-F238E27FC236}">
                <a16:creationId xmlns:a16="http://schemas.microsoft.com/office/drawing/2014/main" id="{EB45E91B-7822-4AA1-A857-6E408FFDBF9E}"/>
              </a:ext>
            </a:extLst>
          </p:cNvPr>
          <p:cNvCxnSpPr/>
          <p:nvPr/>
        </p:nvCxnSpPr>
        <p:spPr>
          <a:xfrm>
            <a:off x="6954980" y="4419598"/>
            <a:ext cx="94210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4EC1C25-D350-476A-9635-F3FC2144F885}"/>
              </a:ext>
            </a:extLst>
          </p:cNvPr>
          <p:cNvCxnSpPr/>
          <p:nvPr/>
        </p:nvCxnSpPr>
        <p:spPr>
          <a:xfrm>
            <a:off x="2604655" y="4391890"/>
            <a:ext cx="942109"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97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7315200" y="733425"/>
            <a:ext cx="3173288" cy="5575895"/>
          </a:xfrm>
          <a:prstGeom prst="rect">
            <a:avLst/>
          </a:prstGeom>
        </p:spPr>
        <p:txBody>
          <a:bodyPr lIns="45720" rIns="4572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ctr">
              <a:lnSpc>
                <a:spcPct val="150000"/>
              </a:lnSpc>
              <a:buNone/>
              <a:defRPr/>
            </a:pPr>
            <a:r>
              <a:rPr lang="en-US" sz="1900" b="1" i="1" dirty="0">
                <a:solidFill>
                  <a:srgbClr val="CC0000"/>
                </a:solidFill>
                <a:latin typeface="Calibri"/>
              </a:rPr>
              <a:t>MONOATOMIC AND DIATOMIC GASES</a:t>
            </a:r>
          </a:p>
          <a:p>
            <a:pPr marL="457200" indent="-457200" algn="ctr">
              <a:lnSpc>
                <a:spcPct val="170000"/>
              </a:lnSpc>
              <a:buNone/>
              <a:defRPr/>
            </a:pPr>
            <a:r>
              <a:rPr lang="en-US" sz="1900" i="1" dirty="0">
                <a:solidFill>
                  <a:prstClr val="black"/>
                </a:solidFill>
                <a:latin typeface="Calibri"/>
              </a:rPr>
              <a:t>	</a:t>
            </a:r>
            <a:r>
              <a:rPr lang="en-US" sz="1900" b="1" i="1" dirty="0">
                <a:solidFill>
                  <a:prstClr val="black"/>
                </a:solidFill>
                <a:latin typeface="Calibri"/>
              </a:rPr>
              <a:t>O</a:t>
            </a:r>
            <a:r>
              <a:rPr lang="en-US" sz="1900" b="1" i="1" baseline="-25000" dirty="0">
                <a:solidFill>
                  <a:prstClr val="black"/>
                </a:solidFill>
                <a:latin typeface="Calibri"/>
              </a:rPr>
              <a:t>2</a:t>
            </a:r>
            <a:r>
              <a:rPr lang="en-US" sz="1900" b="1" i="1" dirty="0">
                <a:solidFill>
                  <a:prstClr val="black"/>
                </a:solidFill>
                <a:latin typeface="Calibri"/>
              </a:rPr>
              <a:t>, Ar, N</a:t>
            </a:r>
            <a:r>
              <a:rPr lang="en-US" sz="1900" b="1" i="1" baseline="-25000" dirty="0">
                <a:solidFill>
                  <a:prstClr val="black"/>
                </a:solidFill>
                <a:latin typeface="Calibri"/>
              </a:rPr>
              <a:t>2</a:t>
            </a:r>
            <a:r>
              <a:rPr lang="en-US" sz="1900" b="1" i="1" dirty="0">
                <a:solidFill>
                  <a:prstClr val="black"/>
                </a:solidFill>
                <a:latin typeface="Calibri"/>
              </a:rPr>
              <a:t>, RADIATE WEAKLY. THESE GASES NEITHER EMIT NOR ABSORB  APPRECIABLE   AMOUNT  OF RADIATION. </a:t>
            </a:r>
            <a:r>
              <a:rPr lang="en-US" sz="1900" b="1" i="1" dirty="0">
                <a:solidFill>
                  <a:srgbClr val="CC0000"/>
                </a:solidFill>
                <a:latin typeface="Calibri"/>
              </a:rPr>
              <a:t>POLY ATOMIC GASES</a:t>
            </a:r>
            <a:r>
              <a:rPr lang="en-US" sz="1900" i="1" dirty="0">
                <a:solidFill>
                  <a:srgbClr val="CC0000"/>
                </a:solidFill>
                <a:latin typeface="Calibri"/>
              </a:rPr>
              <a:t>  </a:t>
            </a:r>
          </a:p>
          <a:p>
            <a:pPr marL="457200" indent="-457200" algn="ctr">
              <a:lnSpc>
                <a:spcPct val="170000"/>
              </a:lnSpc>
              <a:buNone/>
              <a:defRPr/>
            </a:pPr>
            <a:r>
              <a:rPr lang="en-US" sz="1900" b="1" i="1" dirty="0">
                <a:solidFill>
                  <a:srgbClr val="CC0000"/>
                </a:solidFill>
                <a:latin typeface="Calibri"/>
              </a:rPr>
              <a:t> </a:t>
            </a:r>
            <a:r>
              <a:rPr lang="en-US" sz="1900" b="1" i="1" dirty="0">
                <a:solidFill>
                  <a:prstClr val="black"/>
                </a:solidFill>
                <a:latin typeface="Calibri"/>
              </a:rPr>
              <a:t>H</a:t>
            </a:r>
            <a:r>
              <a:rPr lang="en-US" sz="1900" b="1" i="1" baseline="-25000" dirty="0">
                <a:solidFill>
                  <a:prstClr val="black"/>
                </a:solidFill>
                <a:latin typeface="Calibri"/>
              </a:rPr>
              <a:t>2</a:t>
            </a:r>
            <a:r>
              <a:rPr lang="en-US" sz="1900" b="1" i="1" dirty="0">
                <a:solidFill>
                  <a:prstClr val="black"/>
                </a:solidFill>
                <a:latin typeface="Calibri"/>
              </a:rPr>
              <a:t>O  VAPOUR,CO</a:t>
            </a:r>
            <a:r>
              <a:rPr lang="en-US" sz="1900" b="1" i="1" baseline="-25000" dirty="0">
                <a:solidFill>
                  <a:prstClr val="black"/>
                </a:solidFill>
                <a:latin typeface="Calibri"/>
              </a:rPr>
              <a:t>2</a:t>
            </a:r>
            <a:r>
              <a:rPr lang="en-US" sz="1900" b="1" i="1" dirty="0">
                <a:solidFill>
                  <a:prstClr val="black"/>
                </a:solidFill>
                <a:latin typeface="Calibri"/>
              </a:rPr>
              <a:t>,NH</a:t>
            </a:r>
            <a:r>
              <a:rPr lang="en-US" sz="1900" b="1" i="1" baseline="-25000" dirty="0">
                <a:solidFill>
                  <a:prstClr val="black"/>
                </a:solidFill>
                <a:latin typeface="Calibri"/>
              </a:rPr>
              <a:t>3</a:t>
            </a:r>
            <a:r>
              <a:rPr lang="en-US" sz="1900" b="1" i="1" dirty="0">
                <a:solidFill>
                  <a:prstClr val="black"/>
                </a:solidFill>
                <a:latin typeface="Calibri"/>
              </a:rPr>
              <a:t>,SO</a:t>
            </a:r>
            <a:r>
              <a:rPr lang="en-US" sz="1900" b="1" i="1" baseline="-25000" dirty="0">
                <a:solidFill>
                  <a:prstClr val="black"/>
                </a:solidFill>
                <a:latin typeface="Calibri"/>
              </a:rPr>
              <a:t>2</a:t>
            </a:r>
            <a:r>
              <a:rPr lang="en-US" sz="1900" b="1" i="1" dirty="0">
                <a:solidFill>
                  <a:prstClr val="black"/>
                </a:solidFill>
                <a:latin typeface="Calibri"/>
              </a:rPr>
              <a:t>, </a:t>
            </a:r>
          </a:p>
          <a:p>
            <a:pPr marL="457200" indent="-457200" algn="ctr">
              <a:lnSpc>
                <a:spcPct val="170000"/>
              </a:lnSpc>
              <a:buNone/>
              <a:defRPr/>
            </a:pPr>
            <a:r>
              <a:rPr lang="en-US" sz="1900" b="1" i="1" dirty="0">
                <a:solidFill>
                  <a:prstClr val="black"/>
                </a:solidFill>
                <a:latin typeface="Calibri"/>
              </a:rPr>
              <a:t>N</a:t>
            </a:r>
            <a:r>
              <a:rPr lang="en-US" sz="1900" b="1" i="1" baseline="-25000" dirty="0">
                <a:solidFill>
                  <a:prstClr val="black"/>
                </a:solidFill>
                <a:latin typeface="Calibri"/>
              </a:rPr>
              <a:t>2</a:t>
            </a:r>
            <a:r>
              <a:rPr lang="en-US" sz="1900" b="1" i="1" dirty="0">
                <a:solidFill>
                  <a:prstClr val="black"/>
                </a:solidFill>
                <a:latin typeface="Calibri"/>
              </a:rPr>
              <a:t>O AND HC GASES EMIT  </a:t>
            </a:r>
          </a:p>
          <a:p>
            <a:pPr marL="457200" indent="-457200" algn="ctr">
              <a:lnSpc>
                <a:spcPct val="170000"/>
              </a:lnSpc>
              <a:buNone/>
              <a:defRPr/>
            </a:pPr>
            <a:r>
              <a:rPr lang="en-US" sz="1900" b="1" i="1" dirty="0">
                <a:solidFill>
                  <a:prstClr val="black"/>
                </a:solidFill>
                <a:latin typeface="Calibri"/>
              </a:rPr>
              <a:t>AND ABSORB RADIATION  </a:t>
            </a:r>
          </a:p>
          <a:p>
            <a:pPr marL="457200" indent="-457200" algn="ctr">
              <a:lnSpc>
                <a:spcPct val="170000"/>
              </a:lnSpc>
              <a:buNone/>
              <a:defRPr/>
            </a:pPr>
            <a:r>
              <a:rPr lang="en-US" sz="1900" b="1" i="1" dirty="0">
                <a:solidFill>
                  <a:prstClr val="black"/>
                </a:solidFill>
                <a:latin typeface="Calibri"/>
              </a:rPr>
              <a:t>(IN CERTAIN BAND OF WAVE LENGTHS –IR HEATWAVE).</a:t>
            </a:r>
          </a:p>
          <a:p>
            <a:pPr marL="457200" indent="-457200">
              <a:buNone/>
              <a:defRPr/>
            </a:pPr>
            <a:endParaRPr lang="en-US" sz="2000" b="1" dirty="0">
              <a:solidFill>
                <a:prstClr val="black"/>
              </a:solidFill>
              <a:latin typeface="Calibri"/>
            </a:endParaRPr>
          </a:p>
          <a:p>
            <a:pPr marL="457200" indent="-457200">
              <a:buNone/>
              <a:defRPr/>
            </a:pPr>
            <a:endParaRPr lang="en-US" sz="2600" b="1" dirty="0">
              <a:solidFill>
                <a:prstClr val="black"/>
              </a:solidFill>
              <a:latin typeface="Calibri"/>
            </a:endParaRPr>
          </a:p>
          <a:p>
            <a:pPr marL="457200" indent="-457200">
              <a:buNone/>
              <a:defRPr/>
            </a:pPr>
            <a:r>
              <a:rPr lang="en-US" sz="2200" dirty="0">
                <a:solidFill>
                  <a:prstClr val="black"/>
                </a:solidFill>
                <a:latin typeface="Calibri"/>
              </a:rPr>
              <a:t>                                                                                                       </a:t>
            </a:r>
            <a:r>
              <a:rPr lang="en-US" sz="1800" dirty="0">
                <a:solidFill>
                  <a:prstClr val="black"/>
                </a:solidFill>
                <a:latin typeface="Calibri"/>
              </a:rPr>
              <a:t>                                                           </a:t>
            </a:r>
            <a:endParaRPr lang="en-US" sz="2600" dirty="0">
              <a:solidFill>
                <a:srgbClr val="FFFF00"/>
              </a:solidFill>
              <a:latin typeface="Calibri"/>
            </a:endParaRPr>
          </a:p>
        </p:txBody>
      </p:sp>
      <p:pic>
        <p:nvPicPr>
          <p:cNvPr id="8195" name="Object 20"/>
          <p:cNvPicPr>
            <a:picLocks noChangeArrowheads="1"/>
          </p:cNvPicPr>
          <p:nvPr/>
        </p:nvPicPr>
        <p:blipFill>
          <a:blip r:embed="rId2"/>
          <a:srcRect l="-4349" t="-7922" r="-20485" b="-2074"/>
          <a:stretch>
            <a:fillRect/>
          </a:stretch>
        </p:blipFill>
        <p:spPr bwMode="auto">
          <a:xfrm>
            <a:off x="2690813" y="609601"/>
            <a:ext cx="4495800" cy="2379663"/>
          </a:xfrm>
          <a:prstGeom prst="rect">
            <a:avLst/>
          </a:prstGeom>
          <a:noFill/>
          <a:ln w="9525">
            <a:noFill/>
            <a:miter lim="800000"/>
            <a:headEnd/>
            <a:tailEnd/>
          </a:ln>
        </p:spPr>
      </p:pic>
      <p:pic>
        <p:nvPicPr>
          <p:cNvPr id="8196" name="Picture 14" descr="ghg_3.jpg"/>
          <p:cNvPicPr>
            <a:picLocks noChangeAspect="1" noChangeArrowheads="1"/>
          </p:cNvPicPr>
          <p:nvPr/>
        </p:nvPicPr>
        <p:blipFill>
          <a:blip r:embed="rId3"/>
          <a:srcRect/>
          <a:stretch>
            <a:fillRect/>
          </a:stretch>
        </p:blipFill>
        <p:spPr bwMode="auto">
          <a:xfrm>
            <a:off x="2233613" y="3124200"/>
            <a:ext cx="4953000" cy="2971800"/>
          </a:xfrm>
          <a:prstGeom prst="rect">
            <a:avLst/>
          </a:prstGeom>
          <a:noFill/>
          <a:ln w="9525">
            <a:noFill/>
            <a:miter lim="800000"/>
            <a:headEnd/>
            <a:tailEnd/>
          </a:ln>
        </p:spPr>
      </p:pic>
      <p:sp>
        <p:nvSpPr>
          <p:cNvPr id="8197" name="Rectangle 8"/>
          <p:cNvSpPr>
            <a:spLocks noChangeArrowheads="1"/>
          </p:cNvSpPr>
          <p:nvPr/>
        </p:nvSpPr>
        <p:spPr bwMode="auto">
          <a:xfrm>
            <a:off x="1288473" y="149225"/>
            <a:ext cx="8672945" cy="523220"/>
          </a:xfrm>
          <a:prstGeom prst="rect">
            <a:avLst/>
          </a:prstGeom>
          <a:noFill/>
          <a:ln w="9525">
            <a:noFill/>
            <a:miter lim="800000"/>
            <a:headEnd/>
            <a:tailEnd/>
          </a:ln>
        </p:spPr>
        <p:txBody>
          <a:bodyPr wrap="square">
            <a:spAutoFit/>
          </a:bodyPr>
          <a:lstStyle/>
          <a:p>
            <a:r>
              <a:rPr lang="en-US" sz="2800" b="1" dirty="0">
                <a:solidFill>
                  <a:srgbClr val="C00000"/>
                </a:solidFill>
                <a:latin typeface="Calibri"/>
              </a:rPr>
              <a:t>Greenhouse  Effect, Global Warming and Climate Change</a:t>
            </a:r>
          </a:p>
        </p:txBody>
      </p:sp>
      <p:sp>
        <p:nvSpPr>
          <p:cNvPr id="3" name="Rectangle 2"/>
          <p:cNvSpPr/>
          <p:nvPr/>
        </p:nvSpPr>
        <p:spPr>
          <a:xfrm>
            <a:off x="969818" y="121090"/>
            <a:ext cx="8839200" cy="584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24001" y="1143001"/>
          <a:ext cx="9143999" cy="5382343"/>
        </p:xfrm>
        <a:graphic>
          <a:graphicData uri="http://schemas.openxmlformats.org/drawingml/2006/table">
            <a:tbl>
              <a:tblPr firstRow="1" bandRow="1">
                <a:tableStyleId>{5C22544A-7EE6-4342-B048-85BDC9FD1C3A}</a:tableStyleId>
              </a:tblPr>
              <a:tblGrid>
                <a:gridCol w="1947333">
                  <a:extLst>
                    <a:ext uri="{9D8B030D-6E8A-4147-A177-3AD203B41FA5}">
                      <a16:colId xmlns:a16="http://schemas.microsoft.com/office/drawing/2014/main" val="20000"/>
                    </a:ext>
                  </a:extLst>
                </a:gridCol>
                <a:gridCol w="1710266">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399370">
                <a:tc>
                  <a:txBody>
                    <a:bodyPr/>
                    <a:lstStyle/>
                    <a:p>
                      <a:r>
                        <a:rPr lang="en-US" sz="1800" dirty="0"/>
                        <a:t>Gas</a:t>
                      </a:r>
                    </a:p>
                  </a:txBody>
                  <a:tcPr marL="91445" marR="91445" marT="45703" marB="45703"/>
                </a:tc>
                <a:tc>
                  <a:txBody>
                    <a:bodyPr/>
                    <a:lstStyle/>
                    <a:p>
                      <a:r>
                        <a:rPr lang="en-US" sz="1800" dirty="0"/>
                        <a:t>Historic Level</a:t>
                      </a:r>
                    </a:p>
                  </a:txBody>
                  <a:tcPr marL="91445" marR="91445" marT="45703" marB="45703"/>
                </a:tc>
                <a:tc>
                  <a:txBody>
                    <a:bodyPr/>
                    <a:lstStyle/>
                    <a:p>
                      <a:r>
                        <a:rPr lang="en-US" sz="1800" dirty="0"/>
                        <a:t>Current Level</a:t>
                      </a:r>
                    </a:p>
                  </a:txBody>
                  <a:tcPr marL="91445" marR="91445" marT="45703" marB="45703"/>
                </a:tc>
                <a:tc>
                  <a:txBody>
                    <a:bodyPr/>
                    <a:lstStyle/>
                    <a:p>
                      <a:r>
                        <a:rPr lang="en-US" sz="1800" dirty="0"/>
                        <a:t>Warming potential compared to CO2</a:t>
                      </a:r>
                    </a:p>
                  </a:txBody>
                  <a:tcPr marL="91445" marR="91445" marT="45703" marB="45703"/>
                </a:tc>
                <a:tc>
                  <a:txBody>
                    <a:bodyPr/>
                    <a:lstStyle/>
                    <a:p>
                      <a:r>
                        <a:rPr lang="en-US" sz="1800" dirty="0"/>
                        <a:t>Lifetime in Atmosphere (years)</a:t>
                      </a:r>
                    </a:p>
                  </a:txBody>
                  <a:tcPr marL="91445" marR="91445" marT="45703" marB="45703"/>
                </a:tc>
                <a:extLst>
                  <a:ext uri="{0D108BD9-81ED-4DB2-BD59-A6C34878D82A}">
                    <a16:rowId xmlns:a16="http://schemas.microsoft.com/office/drawing/2014/main" val="10000"/>
                  </a:ext>
                </a:extLst>
              </a:tr>
              <a:tr h="430547">
                <a:tc>
                  <a:txBody>
                    <a:bodyPr/>
                    <a:lstStyle/>
                    <a:p>
                      <a:r>
                        <a:rPr lang="en-US" sz="1800" dirty="0"/>
                        <a:t>CO2</a:t>
                      </a:r>
                    </a:p>
                  </a:txBody>
                  <a:tcPr marL="91445" marR="91445" marT="45703" marB="45703"/>
                </a:tc>
                <a:tc>
                  <a:txBody>
                    <a:bodyPr/>
                    <a:lstStyle/>
                    <a:p>
                      <a:r>
                        <a:rPr lang="en-US" sz="1800" dirty="0"/>
                        <a:t>280 ppmv</a:t>
                      </a:r>
                    </a:p>
                  </a:txBody>
                  <a:tcPr marL="91445" marR="91445" marT="45703" marB="45703"/>
                </a:tc>
                <a:tc>
                  <a:txBody>
                    <a:bodyPr/>
                    <a:lstStyle/>
                    <a:p>
                      <a:r>
                        <a:rPr lang="en-US" sz="1800" dirty="0"/>
                        <a:t>400ppmv</a:t>
                      </a:r>
                    </a:p>
                  </a:txBody>
                  <a:tcPr marL="91445" marR="91445" marT="45703" marB="45703"/>
                </a:tc>
                <a:tc>
                  <a:txBody>
                    <a:bodyPr/>
                    <a:lstStyle/>
                    <a:p>
                      <a:r>
                        <a:rPr lang="en-US" sz="1800" dirty="0"/>
                        <a:t>1</a:t>
                      </a:r>
                    </a:p>
                  </a:txBody>
                  <a:tcPr marL="91445" marR="91445" marT="45703" marB="45703"/>
                </a:tc>
                <a:tc>
                  <a:txBody>
                    <a:bodyPr/>
                    <a:lstStyle/>
                    <a:p>
                      <a:r>
                        <a:rPr lang="en-US" sz="1800" dirty="0"/>
                        <a:t>5-200</a:t>
                      </a:r>
                    </a:p>
                  </a:txBody>
                  <a:tcPr marL="91445" marR="91445" marT="45703" marB="45703"/>
                </a:tc>
                <a:extLst>
                  <a:ext uri="{0D108BD9-81ED-4DB2-BD59-A6C34878D82A}">
                    <a16:rowId xmlns:a16="http://schemas.microsoft.com/office/drawing/2014/main" val="10001"/>
                  </a:ext>
                </a:extLst>
              </a:tr>
              <a:tr h="430547">
                <a:tc>
                  <a:txBody>
                    <a:bodyPr/>
                    <a:lstStyle/>
                    <a:p>
                      <a:r>
                        <a:rPr lang="en-US" sz="1800" dirty="0"/>
                        <a:t>CH4</a:t>
                      </a:r>
                    </a:p>
                  </a:txBody>
                  <a:tcPr marL="91445" marR="91445" marT="45703" marB="45703"/>
                </a:tc>
                <a:tc>
                  <a:txBody>
                    <a:bodyPr/>
                    <a:lstStyle/>
                    <a:p>
                      <a:r>
                        <a:rPr lang="en-US" sz="1800" dirty="0"/>
                        <a:t>700 ppb</a:t>
                      </a:r>
                    </a:p>
                  </a:txBody>
                  <a:tcPr marL="91445" marR="91445" marT="45703" marB="45703"/>
                </a:tc>
                <a:tc>
                  <a:txBody>
                    <a:bodyPr/>
                    <a:lstStyle/>
                    <a:p>
                      <a:r>
                        <a:rPr lang="en-US" sz="1800" dirty="0"/>
                        <a:t>1720 ppb</a:t>
                      </a:r>
                    </a:p>
                  </a:txBody>
                  <a:tcPr marL="91445" marR="91445" marT="45703" marB="45703"/>
                </a:tc>
                <a:tc>
                  <a:txBody>
                    <a:bodyPr/>
                    <a:lstStyle/>
                    <a:p>
                      <a:r>
                        <a:rPr lang="en-US" sz="1800" dirty="0"/>
                        <a:t>23</a:t>
                      </a:r>
                    </a:p>
                  </a:txBody>
                  <a:tcPr marL="91445" marR="91445" marT="45703" marB="45703"/>
                </a:tc>
                <a:tc>
                  <a:txBody>
                    <a:bodyPr/>
                    <a:lstStyle/>
                    <a:p>
                      <a:r>
                        <a:rPr lang="en-US" sz="1800" dirty="0"/>
                        <a:t>12</a:t>
                      </a:r>
                    </a:p>
                  </a:txBody>
                  <a:tcPr marL="91445" marR="91445" marT="45703" marB="45703"/>
                </a:tc>
                <a:extLst>
                  <a:ext uri="{0D108BD9-81ED-4DB2-BD59-A6C34878D82A}">
                    <a16:rowId xmlns:a16="http://schemas.microsoft.com/office/drawing/2014/main" val="10002"/>
                  </a:ext>
                </a:extLst>
              </a:tr>
              <a:tr h="430547">
                <a:tc>
                  <a:txBody>
                    <a:bodyPr/>
                    <a:lstStyle/>
                    <a:p>
                      <a:r>
                        <a:rPr lang="en-US" sz="1800" dirty="0"/>
                        <a:t>N</a:t>
                      </a:r>
                      <a:r>
                        <a:rPr lang="en-US" sz="1200" dirty="0"/>
                        <a:t>2</a:t>
                      </a:r>
                      <a:r>
                        <a:rPr lang="en-US" sz="1800" dirty="0"/>
                        <a:t>O</a:t>
                      </a:r>
                    </a:p>
                  </a:txBody>
                  <a:tcPr marL="91445" marR="91445" marT="45703" marB="45703"/>
                </a:tc>
                <a:tc>
                  <a:txBody>
                    <a:bodyPr/>
                    <a:lstStyle/>
                    <a:p>
                      <a:r>
                        <a:rPr lang="en-US" sz="1800" dirty="0"/>
                        <a:t>275 ppb</a:t>
                      </a:r>
                    </a:p>
                  </a:txBody>
                  <a:tcPr marL="91445" marR="91445" marT="45703" marB="45703"/>
                </a:tc>
                <a:tc>
                  <a:txBody>
                    <a:bodyPr/>
                    <a:lstStyle/>
                    <a:p>
                      <a:r>
                        <a:rPr lang="en-US" sz="1800" dirty="0"/>
                        <a:t>314 ppb</a:t>
                      </a:r>
                    </a:p>
                  </a:txBody>
                  <a:tcPr marL="91445" marR="91445" marT="45703" marB="45703"/>
                </a:tc>
                <a:tc>
                  <a:txBody>
                    <a:bodyPr/>
                    <a:lstStyle/>
                    <a:p>
                      <a:r>
                        <a:rPr lang="en-US" sz="1800" dirty="0"/>
                        <a:t>300</a:t>
                      </a:r>
                    </a:p>
                  </a:txBody>
                  <a:tcPr marL="91445" marR="91445" marT="45703" marB="45703"/>
                </a:tc>
                <a:tc>
                  <a:txBody>
                    <a:bodyPr/>
                    <a:lstStyle/>
                    <a:p>
                      <a:r>
                        <a:rPr lang="en-US" sz="1800" dirty="0"/>
                        <a:t>114</a:t>
                      </a:r>
                    </a:p>
                  </a:txBody>
                  <a:tcPr marL="91445" marR="91445" marT="45703" marB="45703"/>
                </a:tc>
                <a:extLst>
                  <a:ext uri="{0D108BD9-81ED-4DB2-BD59-A6C34878D82A}">
                    <a16:rowId xmlns:a16="http://schemas.microsoft.com/office/drawing/2014/main" val="10003"/>
                  </a:ext>
                </a:extLst>
              </a:tr>
              <a:tr h="430547">
                <a:tc>
                  <a:txBody>
                    <a:bodyPr/>
                    <a:lstStyle/>
                    <a:p>
                      <a:r>
                        <a:rPr lang="en-US" sz="1800" dirty="0"/>
                        <a:t>CFCs</a:t>
                      </a:r>
                    </a:p>
                  </a:txBody>
                  <a:tcPr marL="91445" marR="91445" marT="45703" marB="45703"/>
                </a:tc>
                <a:tc>
                  <a:txBody>
                    <a:bodyPr/>
                    <a:lstStyle/>
                    <a:p>
                      <a:r>
                        <a:rPr lang="en-US" sz="1800" dirty="0"/>
                        <a:t>0</a:t>
                      </a:r>
                    </a:p>
                  </a:txBody>
                  <a:tcPr marL="91445" marR="91445" marT="45703" marB="45703"/>
                </a:tc>
                <a:tc>
                  <a:txBody>
                    <a:bodyPr/>
                    <a:lstStyle/>
                    <a:p>
                      <a:r>
                        <a:rPr lang="en-US" sz="1800" dirty="0"/>
                        <a:t>ppt level</a:t>
                      </a:r>
                    </a:p>
                  </a:txBody>
                  <a:tcPr marL="91445" marR="91445" marT="45703" marB="45703"/>
                </a:tc>
                <a:tc>
                  <a:txBody>
                    <a:bodyPr/>
                    <a:lstStyle/>
                    <a:p>
                      <a:r>
                        <a:rPr lang="en-US" sz="1800" dirty="0"/>
                        <a:t>4000-8000</a:t>
                      </a:r>
                    </a:p>
                  </a:txBody>
                  <a:tcPr marL="91445" marR="91445" marT="45703" marB="45703"/>
                </a:tc>
                <a:tc>
                  <a:txBody>
                    <a:bodyPr/>
                    <a:lstStyle/>
                    <a:p>
                      <a:r>
                        <a:rPr lang="en-US" sz="1800" dirty="0"/>
                        <a:t>5-100</a:t>
                      </a:r>
                    </a:p>
                  </a:txBody>
                  <a:tcPr marL="91445" marR="91445" marT="45703" marB="45703"/>
                </a:tc>
                <a:extLst>
                  <a:ext uri="{0D108BD9-81ED-4DB2-BD59-A6C34878D82A}">
                    <a16:rowId xmlns:a16="http://schemas.microsoft.com/office/drawing/2014/main" val="10004"/>
                  </a:ext>
                </a:extLst>
              </a:tr>
              <a:tr h="753488">
                <a:tc>
                  <a:txBody>
                    <a:bodyPr/>
                    <a:lstStyle/>
                    <a:p>
                      <a:r>
                        <a:rPr lang="en-US" sz="1800" dirty="0"/>
                        <a:t>Perfluoro-methane (PFC)</a:t>
                      </a:r>
                    </a:p>
                  </a:txBody>
                  <a:tcPr marL="91445" marR="91445" marT="45703" marB="45703"/>
                </a:tc>
                <a:tc>
                  <a:txBody>
                    <a:bodyPr/>
                    <a:lstStyle/>
                    <a:p>
                      <a:r>
                        <a:rPr lang="en-US" sz="1800" dirty="0"/>
                        <a:t>40 pt</a:t>
                      </a:r>
                    </a:p>
                  </a:txBody>
                  <a:tcPr marL="91445" marR="91445" marT="45703" marB="45703"/>
                </a:tc>
                <a:tc>
                  <a:txBody>
                    <a:bodyPr/>
                    <a:lstStyle/>
                    <a:p>
                      <a:r>
                        <a:rPr lang="en-US" sz="1800" dirty="0"/>
                        <a:t>80 ppt</a:t>
                      </a:r>
                    </a:p>
                  </a:txBody>
                  <a:tcPr marL="91445" marR="91445" marT="45703" marB="45703"/>
                </a:tc>
                <a:tc>
                  <a:txBody>
                    <a:bodyPr/>
                    <a:lstStyle/>
                    <a:p>
                      <a:r>
                        <a:rPr lang="en-US" sz="1800" dirty="0"/>
                        <a:t>5700</a:t>
                      </a:r>
                    </a:p>
                  </a:txBody>
                  <a:tcPr marL="91445" marR="91445" marT="45703" marB="45703"/>
                </a:tc>
                <a:tc>
                  <a:txBody>
                    <a:bodyPr/>
                    <a:lstStyle/>
                    <a:p>
                      <a:r>
                        <a:rPr lang="en-US" sz="1800" dirty="0"/>
                        <a:t>50,000</a:t>
                      </a:r>
                    </a:p>
                  </a:txBody>
                  <a:tcPr marL="91445" marR="91445" marT="45703" marB="45703"/>
                </a:tc>
                <a:extLst>
                  <a:ext uri="{0D108BD9-81ED-4DB2-BD59-A6C34878D82A}">
                    <a16:rowId xmlns:a16="http://schemas.microsoft.com/office/drawing/2014/main" val="10005"/>
                  </a:ext>
                </a:extLst>
              </a:tr>
              <a:tr h="1076430">
                <a:tc>
                  <a:txBody>
                    <a:bodyPr/>
                    <a:lstStyle/>
                    <a:p>
                      <a:r>
                        <a:rPr lang="en-US" sz="1800" dirty="0"/>
                        <a:t>Sulfur</a:t>
                      </a:r>
                      <a:r>
                        <a:rPr lang="en-US" sz="1800" baseline="0" dirty="0"/>
                        <a:t> Hexafluoride (SF</a:t>
                      </a:r>
                      <a:r>
                        <a:rPr lang="en-US" sz="1200" baseline="0" dirty="0"/>
                        <a:t>6</a:t>
                      </a:r>
                      <a:r>
                        <a:rPr lang="en-US" sz="1800" baseline="0" dirty="0"/>
                        <a:t>)</a:t>
                      </a:r>
                      <a:endParaRPr lang="en-US" sz="1800" dirty="0"/>
                    </a:p>
                  </a:txBody>
                  <a:tcPr marL="91445" marR="91445" marT="45703" marB="45703"/>
                </a:tc>
                <a:tc>
                  <a:txBody>
                    <a:bodyPr/>
                    <a:lstStyle/>
                    <a:p>
                      <a:r>
                        <a:rPr lang="en-US" sz="1800" dirty="0"/>
                        <a:t>0.01 ppt</a:t>
                      </a:r>
                    </a:p>
                  </a:txBody>
                  <a:tcPr marL="91445" marR="91445" marT="45703" marB="45703"/>
                </a:tc>
                <a:tc>
                  <a:txBody>
                    <a:bodyPr/>
                    <a:lstStyle/>
                    <a:p>
                      <a:r>
                        <a:rPr lang="en-US" sz="1800" dirty="0"/>
                        <a:t>3 ppt</a:t>
                      </a:r>
                    </a:p>
                  </a:txBody>
                  <a:tcPr marL="91445" marR="91445" marT="45703" marB="45703"/>
                </a:tc>
                <a:tc>
                  <a:txBody>
                    <a:bodyPr/>
                    <a:lstStyle/>
                    <a:p>
                      <a:r>
                        <a:rPr lang="en-US" sz="1800" dirty="0"/>
                        <a:t>22,000</a:t>
                      </a:r>
                    </a:p>
                  </a:txBody>
                  <a:tcPr marL="91445" marR="91445" marT="45703" marB="45703"/>
                </a:tc>
                <a:tc>
                  <a:txBody>
                    <a:bodyPr/>
                    <a:lstStyle/>
                    <a:p>
                      <a:r>
                        <a:rPr lang="en-US" sz="1800" dirty="0"/>
                        <a:t>3200</a:t>
                      </a:r>
                    </a:p>
                  </a:txBody>
                  <a:tcPr marL="91445" marR="91445" marT="45703" marB="45703"/>
                </a:tc>
                <a:extLst>
                  <a:ext uri="{0D108BD9-81ED-4DB2-BD59-A6C34878D82A}">
                    <a16:rowId xmlns:a16="http://schemas.microsoft.com/office/drawing/2014/main" val="10006"/>
                  </a:ext>
                </a:extLst>
              </a:tr>
              <a:tr h="430867">
                <a:tc>
                  <a:txBody>
                    <a:bodyPr/>
                    <a:lstStyle/>
                    <a:p>
                      <a:endParaRPr lang="en-US" sz="1800" dirty="0"/>
                    </a:p>
                  </a:txBody>
                  <a:tcPr marL="91445" marR="91445" marT="45703" marB="45703"/>
                </a:tc>
                <a:tc>
                  <a:txBody>
                    <a:bodyPr/>
                    <a:lstStyle/>
                    <a:p>
                      <a:endParaRPr lang="en-US" sz="1800" dirty="0"/>
                    </a:p>
                  </a:txBody>
                  <a:tcPr marL="91445" marR="91445" marT="45703" marB="45703"/>
                </a:tc>
                <a:tc>
                  <a:txBody>
                    <a:bodyPr/>
                    <a:lstStyle/>
                    <a:p>
                      <a:endParaRPr lang="en-US" sz="1800" dirty="0"/>
                    </a:p>
                  </a:txBody>
                  <a:tcPr marL="91445" marR="91445" marT="45703" marB="45703"/>
                </a:tc>
                <a:tc>
                  <a:txBody>
                    <a:bodyPr/>
                    <a:lstStyle/>
                    <a:p>
                      <a:endParaRPr lang="en-US" sz="1800" dirty="0"/>
                    </a:p>
                  </a:txBody>
                  <a:tcPr marL="91445" marR="91445" marT="45703" marB="45703"/>
                </a:tc>
                <a:tc>
                  <a:txBody>
                    <a:bodyPr/>
                    <a:lstStyle/>
                    <a:p>
                      <a:endParaRPr lang="en-US" sz="1800" dirty="0"/>
                    </a:p>
                  </a:txBody>
                  <a:tcPr marL="91445" marR="91445" marT="45703" marB="45703"/>
                </a:tc>
                <a:extLst>
                  <a:ext uri="{0D108BD9-81ED-4DB2-BD59-A6C34878D82A}">
                    <a16:rowId xmlns:a16="http://schemas.microsoft.com/office/drawing/2014/main" val="10007"/>
                  </a:ext>
                </a:extLst>
              </a:tr>
            </a:tbl>
          </a:graphicData>
        </a:graphic>
      </p:graphicFrame>
      <p:sp>
        <p:nvSpPr>
          <p:cNvPr id="10298" name="Rectangle 3"/>
          <p:cNvSpPr>
            <a:spLocks noChangeArrowheads="1"/>
          </p:cNvSpPr>
          <p:nvPr/>
        </p:nvSpPr>
        <p:spPr bwMode="auto">
          <a:xfrm>
            <a:off x="2286000" y="227013"/>
            <a:ext cx="7924800" cy="584200"/>
          </a:xfrm>
          <a:prstGeom prst="rect">
            <a:avLst/>
          </a:prstGeom>
          <a:noFill/>
          <a:ln w="9525">
            <a:noFill/>
            <a:miter lim="800000"/>
            <a:headEnd/>
            <a:tailEnd/>
          </a:ln>
        </p:spPr>
        <p:txBody>
          <a:bodyPr wrap="none">
            <a:spAutoFit/>
          </a:bodyPr>
          <a:lstStyle/>
          <a:p>
            <a:r>
              <a:rPr lang="en-US" sz="3200" b="1">
                <a:solidFill>
                  <a:srgbClr val="FF0000"/>
                </a:solidFill>
                <a:latin typeface="Calibri"/>
              </a:rPr>
              <a:t>Increasing concentration of greenhouse gases</a:t>
            </a:r>
          </a:p>
        </p:txBody>
      </p:sp>
      <p:sp>
        <p:nvSpPr>
          <p:cNvPr id="3" name="Rectangle 2"/>
          <p:cNvSpPr/>
          <p:nvPr/>
        </p:nvSpPr>
        <p:spPr>
          <a:xfrm>
            <a:off x="2286000" y="227013"/>
            <a:ext cx="7924800" cy="5842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7199602" y="244475"/>
            <a:ext cx="4271962"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itchFamily="2" charset="2"/>
              <a:buChar char="§"/>
              <a:defRPr/>
            </a:pPr>
            <a:r>
              <a:rPr lang="en-US" sz="2400" dirty="0">
                <a:solidFill>
                  <a:srgbClr val="C00000"/>
                </a:solidFill>
                <a:latin typeface="Calibri"/>
              </a:rPr>
              <a:t>In the next 20 years, temperatures will rise 0.4 °C .</a:t>
            </a:r>
          </a:p>
          <a:p>
            <a:pPr marL="342900" indent="-342900">
              <a:buFont typeface="Wingdings" pitchFamily="2" charset="2"/>
              <a:buChar char="§"/>
              <a:defRPr/>
            </a:pPr>
            <a:r>
              <a:rPr lang="en-US" sz="2400" dirty="0">
                <a:solidFill>
                  <a:srgbClr val="C00000"/>
                </a:solidFill>
                <a:latin typeface="Calibri"/>
              </a:rPr>
              <a:t>At the end of the 21st century, temperatures will be 1.8–4.0 °C higher than today’s .</a:t>
            </a:r>
          </a:p>
          <a:p>
            <a:pPr marL="342900" indent="-342900">
              <a:buFont typeface="Wingdings" pitchFamily="2" charset="2"/>
              <a:buChar char="§"/>
              <a:defRPr/>
            </a:pPr>
            <a:r>
              <a:rPr lang="en-US" sz="2400" dirty="0">
                <a:solidFill>
                  <a:srgbClr val="C00000"/>
                </a:solidFill>
                <a:latin typeface="Calibri"/>
              </a:rPr>
              <a:t> Polar areas will have the most intense warming</a:t>
            </a:r>
          </a:p>
          <a:p>
            <a:pPr marL="342900" indent="-342900">
              <a:buFont typeface="Wingdings" pitchFamily="2" charset="2"/>
              <a:buChar char="§"/>
              <a:defRPr/>
            </a:pPr>
            <a:r>
              <a:rPr lang="en-US" sz="2400" dirty="0">
                <a:solidFill>
                  <a:srgbClr val="C00000"/>
                </a:solidFill>
                <a:latin typeface="Calibri"/>
              </a:rPr>
              <a:t>Sea surface temperatures will rise .</a:t>
            </a:r>
          </a:p>
          <a:p>
            <a:pPr marL="342900" indent="-342900">
              <a:buFont typeface="Wingdings" pitchFamily="2" charset="2"/>
              <a:buChar char="§"/>
              <a:defRPr/>
            </a:pPr>
            <a:r>
              <a:rPr lang="en-US" sz="2400" dirty="0">
                <a:solidFill>
                  <a:srgbClr val="C00000"/>
                </a:solidFill>
                <a:latin typeface="Calibri"/>
              </a:rPr>
              <a:t>Hurricanes and tropical storms will increase in power and duration .</a:t>
            </a:r>
          </a:p>
          <a:p>
            <a:pPr marL="342900" indent="-342900">
              <a:buFont typeface="Wingdings" pitchFamily="2" charset="2"/>
              <a:buChar char="§"/>
              <a:defRPr/>
            </a:pPr>
            <a:endParaRPr lang="en-US" sz="2400" dirty="0">
              <a:solidFill>
                <a:srgbClr val="C00000"/>
              </a:solidFill>
              <a:latin typeface="Calibri"/>
            </a:endParaRPr>
          </a:p>
          <a:p>
            <a:pPr>
              <a:defRPr/>
            </a:pPr>
            <a:r>
              <a:rPr lang="en-US" sz="1600" dirty="0">
                <a:solidFill>
                  <a:srgbClr val="C00000"/>
                </a:solidFill>
                <a:latin typeface="Calibri"/>
              </a:rPr>
              <a:t>Source :University of East Anglia’s Climatic Research Unit in the United Kingdom .</a:t>
            </a:r>
          </a:p>
        </p:txBody>
      </p:sp>
      <p:pic>
        <p:nvPicPr>
          <p:cNvPr id="4" name="Picture 3">
            <a:extLst>
              <a:ext uri="{FF2B5EF4-FFF2-40B4-BE49-F238E27FC236}">
                <a16:creationId xmlns:a16="http://schemas.microsoft.com/office/drawing/2014/main" id="{5BECB140-ADAE-480C-86CB-870F96CD09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3700" y="507711"/>
            <a:ext cx="6870555" cy="5491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e chart that shows country share of greenhouse gas emission. 30% comes from China, 15% from the United States, 9% from the EU-28, 7% from India, 5% from the Russian Federation, 4% from Japan, and 30% from other countries.">
            <a:extLst>
              <a:ext uri="{FF2B5EF4-FFF2-40B4-BE49-F238E27FC236}">
                <a16:creationId xmlns:a16="http://schemas.microsoft.com/office/drawing/2014/main" id="{522AC931-DCE0-435E-91A4-3E1D1400A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349" y="199292"/>
            <a:ext cx="6236677" cy="64594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26A2C23-1A6D-44A7-85EA-E46C4FEBC0C6}"/>
              </a:ext>
            </a:extLst>
          </p:cNvPr>
          <p:cNvSpPr/>
          <p:nvPr/>
        </p:nvSpPr>
        <p:spPr>
          <a:xfrm>
            <a:off x="8051410" y="2505670"/>
            <a:ext cx="4140590" cy="923330"/>
          </a:xfrm>
          <a:prstGeom prst="rect">
            <a:avLst/>
          </a:prstGeom>
        </p:spPr>
        <p:txBody>
          <a:bodyPr wrap="square">
            <a:spAutoFit/>
          </a:bodyPr>
          <a:lstStyle/>
          <a:p>
            <a:r>
              <a:rPr lang="en-US" b="1" dirty="0">
                <a:solidFill>
                  <a:srgbClr val="333333"/>
                </a:solidFill>
                <a:latin typeface="PT Serif"/>
              </a:rPr>
              <a:t>Current total annual; CO2 </a:t>
            </a:r>
          </a:p>
          <a:p>
            <a:r>
              <a:rPr lang="en-US" b="1" dirty="0">
                <a:solidFill>
                  <a:srgbClr val="333333"/>
                </a:solidFill>
                <a:latin typeface="PT Serif"/>
              </a:rPr>
              <a:t>emission is above 37.15bn </a:t>
            </a:r>
            <a:r>
              <a:rPr lang="en-US" b="1" dirty="0" err="1">
                <a:solidFill>
                  <a:srgbClr val="333333"/>
                </a:solidFill>
                <a:latin typeface="PT Serif"/>
              </a:rPr>
              <a:t>tonnes</a:t>
            </a:r>
            <a:br>
              <a:rPr lang="en-US" b="1" dirty="0"/>
            </a:br>
            <a:endParaRPr lang="en-US" b="1" dirty="0"/>
          </a:p>
        </p:txBody>
      </p:sp>
    </p:spTree>
    <p:extLst>
      <p:ext uri="{BB962C8B-B14F-4D97-AF65-F5344CB8AC3E}">
        <p14:creationId xmlns:p14="http://schemas.microsoft.com/office/powerpoint/2010/main" val="1387190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3962400" y="22226"/>
            <a:ext cx="5359400" cy="461963"/>
          </a:xfrm>
          <a:prstGeom prst="rect">
            <a:avLst/>
          </a:prstGeom>
          <a:noFill/>
          <a:ln w="9525">
            <a:noFill/>
            <a:miter lim="800000"/>
            <a:headEnd/>
            <a:tailEnd/>
          </a:ln>
        </p:spPr>
        <p:txBody>
          <a:bodyPr wrap="none">
            <a:spAutoFit/>
          </a:bodyPr>
          <a:lstStyle/>
          <a:p>
            <a:r>
              <a:rPr lang="en-US" sz="2400">
                <a:solidFill>
                  <a:srgbClr val="C00000"/>
                </a:solidFill>
                <a:latin typeface="Calibri"/>
              </a:rPr>
              <a:t>Melting of glaciers , polar ice and ice caps</a:t>
            </a:r>
          </a:p>
        </p:txBody>
      </p:sp>
      <p:pic>
        <p:nvPicPr>
          <p:cNvPr id="15363" name="Object 6"/>
          <p:cNvPicPr>
            <a:picLocks noChangeArrowheads="1"/>
          </p:cNvPicPr>
          <p:nvPr/>
        </p:nvPicPr>
        <p:blipFill>
          <a:blip r:embed="rId2"/>
          <a:srcRect b="-1012"/>
          <a:stretch>
            <a:fillRect/>
          </a:stretch>
        </p:blipFill>
        <p:spPr bwMode="auto">
          <a:xfrm>
            <a:off x="2133600" y="484188"/>
            <a:ext cx="4419600" cy="3402012"/>
          </a:xfrm>
          <a:prstGeom prst="rect">
            <a:avLst/>
          </a:prstGeom>
          <a:noFill/>
          <a:ln w="9525">
            <a:noFill/>
            <a:miter lim="800000"/>
            <a:headEnd/>
            <a:tailEnd/>
          </a:ln>
        </p:spPr>
      </p:pic>
      <p:pic>
        <p:nvPicPr>
          <p:cNvPr id="15364" name="Picture 2"/>
          <p:cNvPicPr>
            <a:picLocks noChangeAspect="1" noChangeArrowheads="1"/>
          </p:cNvPicPr>
          <p:nvPr/>
        </p:nvPicPr>
        <p:blipFill>
          <a:blip r:embed="rId3"/>
          <a:srcRect/>
          <a:stretch>
            <a:fillRect/>
          </a:stretch>
        </p:blipFill>
        <p:spPr bwMode="auto">
          <a:xfrm>
            <a:off x="6958014" y="484188"/>
            <a:ext cx="3405187" cy="3325812"/>
          </a:xfrm>
          <a:prstGeom prst="rect">
            <a:avLst/>
          </a:prstGeom>
          <a:noFill/>
          <a:ln w="9525">
            <a:noFill/>
            <a:miter lim="800000"/>
            <a:headEnd/>
            <a:tailEnd/>
          </a:ln>
        </p:spPr>
      </p:pic>
      <p:sp>
        <p:nvSpPr>
          <p:cNvPr id="15365" name="Rectangle 3"/>
          <p:cNvSpPr>
            <a:spLocks noChangeArrowheads="1"/>
          </p:cNvSpPr>
          <p:nvPr/>
        </p:nvSpPr>
        <p:spPr bwMode="auto">
          <a:xfrm>
            <a:off x="7924801" y="1282700"/>
            <a:ext cx="1674813" cy="369888"/>
          </a:xfrm>
          <a:prstGeom prst="rect">
            <a:avLst/>
          </a:prstGeom>
          <a:noFill/>
          <a:ln w="9525">
            <a:noFill/>
            <a:miter lim="800000"/>
            <a:headEnd/>
            <a:tailEnd/>
          </a:ln>
        </p:spPr>
        <p:txBody>
          <a:bodyPr anchor="ctr">
            <a:spAutoFit/>
          </a:bodyPr>
          <a:lstStyle/>
          <a:p>
            <a:pPr eaLnBrk="0" hangingPunct="0"/>
            <a:r>
              <a:rPr lang="en-US" b="1">
                <a:solidFill>
                  <a:srgbClr val="7030A0"/>
                </a:solidFill>
                <a:latin typeface="Arial" pitchFamily="34" charset="0"/>
              </a:rPr>
              <a:t>ARCTIC</a:t>
            </a:r>
            <a:endParaRPr lang="en-US">
              <a:solidFill>
                <a:srgbClr val="7030A0"/>
              </a:solidFill>
              <a:latin typeface="Calibri"/>
            </a:endParaRPr>
          </a:p>
        </p:txBody>
      </p:sp>
      <p:pic>
        <p:nvPicPr>
          <p:cNvPr id="15366" name="Picture 2"/>
          <p:cNvPicPr>
            <a:picLocks noChangeAspect="1" noChangeArrowheads="1"/>
          </p:cNvPicPr>
          <p:nvPr/>
        </p:nvPicPr>
        <p:blipFill>
          <a:blip r:embed="rId4"/>
          <a:srcRect/>
          <a:stretch>
            <a:fillRect/>
          </a:stretch>
        </p:blipFill>
        <p:spPr bwMode="auto">
          <a:xfrm>
            <a:off x="5105400" y="4149726"/>
            <a:ext cx="2401888" cy="2208213"/>
          </a:xfrm>
          <a:prstGeom prst="rect">
            <a:avLst/>
          </a:prstGeom>
          <a:noFill/>
          <a:ln w="9525">
            <a:noFill/>
            <a:miter lim="800000"/>
            <a:headEnd/>
            <a:tailEnd/>
          </a:ln>
        </p:spPr>
      </p:pic>
      <p:pic>
        <p:nvPicPr>
          <p:cNvPr id="15367" name="Picture 3"/>
          <p:cNvPicPr>
            <a:picLocks noChangeAspect="1" noChangeArrowheads="1"/>
          </p:cNvPicPr>
          <p:nvPr/>
        </p:nvPicPr>
        <p:blipFill>
          <a:blip r:embed="rId5"/>
          <a:srcRect/>
          <a:stretch>
            <a:fillRect/>
          </a:stretch>
        </p:blipFill>
        <p:spPr bwMode="auto">
          <a:xfrm>
            <a:off x="7693025" y="4119564"/>
            <a:ext cx="2794000" cy="2357437"/>
          </a:xfrm>
          <a:prstGeom prst="rect">
            <a:avLst/>
          </a:prstGeom>
          <a:noFill/>
          <a:ln w="9525">
            <a:noFill/>
            <a:miter lim="800000"/>
            <a:headEnd/>
            <a:tailEnd/>
          </a:ln>
        </p:spPr>
      </p:pic>
      <p:sp>
        <p:nvSpPr>
          <p:cNvPr id="15368" name="Rectangle 7"/>
          <p:cNvSpPr>
            <a:spLocks noChangeArrowheads="1"/>
          </p:cNvSpPr>
          <p:nvPr/>
        </p:nvSpPr>
        <p:spPr bwMode="auto">
          <a:xfrm>
            <a:off x="5654675" y="5178426"/>
            <a:ext cx="1333500" cy="461963"/>
          </a:xfrm>
          <a:prstGeom prst="rect">
            <a:avLst/>
          </a:prstGeom>
          <a:noFill/>
          <a:ln w="9525">
            <a:noFill/>
            <a:miter lim="800000"/>
            <a:headEnd/>
            <a:tailEnd/>
          </a:ln>
        </p:spPr>
        <p:txBody>
          <a:bodyPr wrap="none">
            <a:spAutoFit/>
          </a:bodyPr>
          <a:lstStyle/>
          <a:p>
            <a:r>
              <a:rPr lang="en-US" sz="2400" b="1">
                <a:solidFill>
                  <a:srgbClr val="C00000"/>
                </a:solidFill>
                <a:latin typeface="Calibri"/>
              </a:rPr>
              <a:t>Antarctic</a:t>
            </a:r>
          </a:p>
        </p:txBody>
      </p:sp>
      <p:sp>
        <p:nvSpPr>
          <p:cNvPr id="15369" name="Rectangle 8"/>
          <p:cNvSpPr>
            <a:spLocks noChangeArrowheads="1"/>
          </p:cNvSpPr>
          <p:nvPr/>
        </p:nvSpPr>
        <p:spPr bwMode="auto">
          <a:xfrm>
            <a:off x="7693026" y="4308476"/>
            <a:ext cx="2822575" cy="460375"/>
          </a:xfrm>
          <a:prstGeom prst="rect">
            <a:avLst/>
          </a:prstGeom>
          <a:noFill/>
          <a:ln w="9525">
            <a:noFill/>
            <a:miter lim="800000"/>
            <a:headEnd/>
            <a:tailEnd/>
          </a:ln>
        </p:spPr>
        <p:txBody>
          <a:bodyPr wrap="none">
            <a:spAutoFit/>
          </a:bodyPr>
          <a:lstStyle/>
          <a:p>
            <a:r>
              <a:rPr lang="en-US" sz="2400">
                <a:solidFill>
                  <a:srgbClr val="C00000"/>
                </a:solidFill>
                <a:latin typeface="Calibri"/>
              </a:rPr>
              <a:t>Antarctic Landscape  </a:t>
            </a:r>
          </a:p>
        </p:txBody>
      </p:sp>
      <p:sp>
        <p:nvSpPr>
          <p:cNvPr id="15370" name="Rectangle 2"/>
          <p:cNvSpPr txBox="1">
            <a:spLocks noChangeArrowheads="1"/>
          </p:cNvSpPr>
          <p:nvPr/>
        </p:nvSpPr>
        <p:spPr bwMode="auto">
          <a:xfrm>
            <a:off x="8375650" y="-38100"/>
            <a:ext cx="1606550" cy="407988"/>
          </a:xfrm>
          <a:prstGeom prst="rect">
            <a:avLst/>
          </a:prstGeom>
          <a:noFill/>
          <a:ln w="9525">
            <a:noFill/>
            <a:miter lim="800000"/>
            <a:headEnd/>
            <a:tailEnd/>
          </a:ln>
        </p:spPr>
        <p:txBody>
          <a:bodyPr/>
          <a:lstStyle/>
          <a:p>
            <a:pPr algn="ctr"/>
            <a:endParaRPr lang="en-US" sz="2000">
              <a:solidFill>
                <a:prstClr val="black"/>
              </a:solidFill>
              <a:latin typeface="Calibri"/>
            </a:endParaRPr>
          </a:p>
        </p:txBody>
      </p:sp>
      <p:pic>
        <p:nvPicPr>
          <p:cNvPr id="15371" name="Picture 3" descr="GLOBAL CHANGE GREENLAND ICEBERG"/>
          <p:cNvPicPr>
            <a:picLocks noChangeAspect="1" noChangeArrowheads="1"/>
          </p:cNvPicPr>
          <p:nvPr/>
        </p:nvPicPr>
        <p:blipFill>
          <a:blip r:embed="rId6"/>
          <a:srcRect/>
          <a:stretch>
            <a:fillRect/>
          </a:stretch>
        </p:blipFill>
        <p:spPr bwMode="auto">
          <a:xfrm>
            <a:off x="2133600" y="4071939"/>
            <a:ext cx="2438400" cy="2338387"/>
          </a:xfrm>
          <a:prstGeom prst="rect">
            <a:avLst/>
          </a:prstGeom>
          <a:noFill/>
          <a:ln w="9525">
            <a:noFill/>
            <a:miter lim="800000"/>
            <a:headEnd/>
            <a:tailEnd/>
          </a:ln>
        </p:spPr>
      </p:pic>
      <p:sp>
        <p:nvSpPr>
          <p:cNvPr id="15372" name="Rectangle 11"/>
          <p:cNvSpPr>
            <a:spLocks noChangeArrowheads="1"/>
          </p:cNvSpPr>
          <p:nvPr/>
        </p:nvSpPr>
        <p:spPr bwMode="auto">
          <a:xfrm>
            <a:off x="2652714" y="4076701"/>
            <a:ext cx="1919287" cy="461963"/>
          </a:xfrm>
          <a:prstGeom prst="rect">
            <a:avLst/>
          </a:prstGeom>
          <a:noFill/>
          <a:ln w="9525">
            <a:noFill/>
            <a:miter lim="800000"/>
            <a:headEnd/>
            <a:tailEnd/>
          </a:ln>
        </p:spPr>
        <p:txBody>
          <a:bodyPr>
            <a:spAutoFit/>
          </a:bodyPr>
          <a:lstStyle/>
          <a:p>
            <a:r>
              <a:rPr lang="en-US" sz="2400">
                <a:solidFill>
                  <a:prstClr val="black"/>
                </a:solidFill>
                <a:latin typeface="Calibri"/>
              </a:rPr>
              <a:t>Greenland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Photo: Woman wading through flooded Venice plaza"/>
          <p:cNvPicPr>
            <a:picLocks noChangeAspect="1" noChangeArrowheads="1"/>
          </p:cNvPicPr>
          <p:nvPr/>
        </p:nvPicPr>
        <p:blipFill>
          <a:blip r:embed="rId2"/>
          <a:srcRect/>
          <a:stretch>
            <a:fillRect/>
          </a:stretch>
        </p:blipFill>
        <p:spPr bwMode="auto">
          <a:xfrm>
            <a:off x="3221038" y="2173288"/>
            <a:ext cx="5715000" cy="4286250"/>
          </a:xfrm>
          <a:prstGeom prst="rect">
            <a:avLst/>
          </a:prstGeom>
          <a:noFill/>
          <a:ln w="9525">
            <a:noFill/>
            <a:miter lim="800000"/>
            <a:headEnd/>
            <a:tailEnd/>
          </a:ln>
        </p:spPr>
      </p:pic>
      <p:sp>
        <p:nvSpPr>
          <p:cNvPr id="41987" name="TextBox 2"/>
          <p:cNvSpPr txBox="1">
            <a:spLocks noChangeArrowheads="1"/>
          </p:cNvSpPr>
          <p:nvPr/>
        </p:nvSpPr>
        <p:spPr bwMode="auto">
          <a:xfrm>
            <a:off x="3201989" y="304800"/>
            <a:ext cx="6510337" cy="138430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Venice?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No -  Downtown Manhattan in 200 years!  </a:t>
            </a:r>
          </a:p>
        </p:txBody>
      </p:sp>
    </p:spTree>
    <p:extLst>
      <p:ext uri="{BB962C8B-B14F-4D97-AF65-F5344CB8AC3E}">
        <p14:creationId xmlns:p14="http://schemas.microsoft.com/office/powerpoint/2010/main" val="3613303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6E3673-6AD9-47B1-BD56-DAF152ED51F3}"/>
              </a:ext>
            </a:extLst>
          </p:cNvPr>
          <p:cNvSpPr txBox="1"/>
          <p:nvPr/>
        </p:nvSpPr>
        <p:spPr>
          <a:xfrm>
            <a:off x="1847528" y="188641"/>
            <a:ext cx="8568952" cy="461665"/>
          </a:xfrm>
          <a:prstGeom prst="rect">
            <a:avLst/>
          </a:prstGeom>
          <a:noFill/>
        </p:spPr>
        <p:txBody>
          <a:bodyPr wrap="square" rtlCol="0">
            <a:spAutoFit/>
          </a:bodyPr>
          <a:lstStyle/>
          <a:p>
            <a:r>
              <a:rPr lang="en-US" sz="2400" b="1" dirty="0">
                <a:solidFill>
                  <a:srgbClr val="C00000"/>
                </a:solidFill>
                <a:latin typeface="Calibri"/>
              </a:rPr>
              <a:t>International Initiatives on Global Warming and Climate Change</a:t>
            </a:r>
          </a:p>
        </p:txBody>
      </p:sp>
      <p:sp>
        <p:nvSpPr>
          <p:cNvPr id="3" name="TextBox 2">
            <a:extLst>
              <a:ext uri="{FF2B5EF4-FFF2-40B4-BE49-F238E27FC236}">
                <a16:creationId xmlns:a16="http://schemas.microsoft.com/office/drawing/2014/main" id="{2AFEC6E4-A2A5-4E20-A387-49E3F86A7E68}"/>
              </a:ext>
            </a:extLst>
          </p:cNvPr>
          <p:cNvSpPr txBox="1"/>
          <p:nvPr/>
        </p:nvSpPr>
        <p:spPr>
          <a:xfrm>
            <a:off x="595745" y="920621"/>
            <a:ext cx="10571017" cy="5016758"/>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solidFill>
                  <a:prstClr val="black"/>
                </a:solidFill>
                <a:latin typeface="Calibri"/>
              </a:rPr>
              <a:t>The necessity of critical study of scientific evidences of global warming and climate change was felt strongly starting mid-1980’s.</a:t>
            </a:r>
          </a:p>
          <a:p>
            <a:pPr marL="342900" indent="-342900">
              <a:buFont typeface="Wingdings" panose="05000000000000000000" pitchFamily="2" charset="2"/>
              <a:buChar char="ü"/>
            </a:pPr>
            <a:r>
              <a:rPr lang="en-US" sz="2000" b="1" dirty="0">
                <a:solidFill>
                  <a:prstClr val="black"/>
                </a:solidFill>
                <a:latin typeface="Calibri"/>
              </a:rPr>
              <a:t>For this purpose, The Intergovernmental Panel on Climate Change (IPCC) was set up in 1988 by World Meteorological Organization (WMO) and United Nations Environment program (UNEP).</a:t>
            </a:r>
          </a:p>
          <a:p>
            <a:pPr marL="342900" indent="-342900">
              <a:buFont typeface="Wingdings" panose="05000000000000000000" pitchFamily="2" charset="2"/>
              <a:buChar char="ü"/>
            </a:pPr>
            <a:r>
              <a:rPr lang="en-US" sz="2000" b="1" dirty="0">
                <a:solidFill>
                  <a:prstClr val="black"/>
                </a:solidFill>
                <a:latin typeface="Calibri"/>
              </a:rPr>
              <a:t>The primary objective was to study the scientific information and evidences of climate change and to prepare comprehensive reviews, reports  and recommendations from time to time.</a:t>
            </a:r>
          </a:p>
          <a:p>
            <a:pPr marL="342900" indent="-342900">
              <a:buFont typeface="Wingdings" panose="05000000000000000000" pitchFamily="2" charset="2"/>
              <a:buChar char="ü"/>
            </a:pPr>
            <a:r>
              <a:rPr lang="en-US" sz="2000" b="1" dirty="0">
                <a:solidFill>
                  <a:prstClr val="black"/>
                </a:solidFill>
                <a:latin typeface="Calibri"/>
              </a:rPr>
              <a:t>The first IPCC Assessment Report  published in 1990 viewed climate change as a potential threat and a big challenge requiring adequate and effective international cooperation.</a:t>
            </a:r>
          </a:p>
          <a:p>
            <a:pPr marL="342900" indent="-342900">
              <a:buFont typeface="Wingdings" panose="05000000000000000000" pitchFamily="2" charset="2"/>
              <a:buChar char="ü"/>
            </a:pPr>
            <a:r>
              <a:rPr lang="en-US" sz="2000" b="1" dirty="0">
                <a:solidFill>
                  <a:prstClr val="black"/>
                </a:solidFill>
                <a:latin typeface="Calibri"/>
              </a:rPr>
              <a:t>The international political response to climate change began at the Rio Earth Summit in 1992 and   United Nations Framework Convention on Climate Change (UNFCCC) was held first in that Earth Summit  in 1992.  The objective was to arrive at international treaties on global warming and climate change taking inputs from IPCC.</a:t>
            </a:r>
          </a:p>
          <a:p>
            <a:pPr marL="342900" indent="-342900">
              <a:buFont typeface="Wingdings" panose="05000000000000000000" pitchFamily="2" charset="2"/>
              <a:buChar char="ü"/>
            </a:pPr>
            <a:r>
              <a:rPr lang="en-US" sz="2000" b="1" dirty="0">
                <a:solidFill>
                  <a:prstClr val="black"/>
                </a:solidFill>
                <a:latin typeface="Calibri"/>
              </a:rPr>
              <a:t>IPCC prepared the second assessment report in 1995 which was the basis of Kyoto Protocol adopted in Japan in 1997.  Decision were taken to reduce CO2 emission including a mandate on developed countries to limit their emission to 1990 level by a given time frame.  USA did not sign the Protocol.</a:t>
            </a:r>
          </a:p>
        </p:txBody>
      </p:sp>
    </p:spTree>
    <p:extLst>
      <p:ext uri="{BB962C8B-B14F-4D97-AF65-F5344CB8AC3E}">
        <p14:creationId xmlns:p14="http://schemas.microsoft.com/office/powerpoint/2010/main" val="3901001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6941CE-2C74-4B25-9792-3498E1AC6B5A}"/>
              </a:ext>
            </a:extLst>
          </p:cNvPr>
          <p:cNvSpPr txBox="1"/>
          <p:nvPr/>
        </p:nvSpPr>
        <p:spPr>
          <a:xfrm>
            <a:off x="379658" y="1447093"/>
            <a:ext cx="11091905" cy="4401205"/>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solidFill>
                  <a:prstClr val="black"/>
                </a:solidFill>
                <a:latin typeface="Calibri"/>
              </a:rPr>
              <a:t>More assessment reports of IPCC followed.  The fourth assessment report of 2007 envisaged integration of climate change with sustainable development policies.</a:t>
            </a:r>
          </a:p>
          <a:p>
            <a:pPr marL="342900" indent="-342900">
              <a:buFont typeface="Wingdings" panose="05000000000000000000" pitchFamily="2" charset="2"/>
              <a:buChar char="ü"/>
            </a:pPr>
            <a:r>
              <a:rPr lang="en-US" sz="2000" b="1" dirty="0">
                <a:solidFill>
                  <a:prstClr val="black"/>
                </a:solidFill>
                <a:latin typeface="Calibri"/>
              </a:rPr>
              <a:t>IPCC as an organization was awarded Nobel Peace Prize in 2007 when Rajendra Pachauri was its chairman.  He was also heading The Energy and Resources Institute (TERI) in New Delhi.</a:t>
            </a:r>
          </a:p>
          <a:p>
            <a:pPr marL="342900" indent="-342900">
              <a:buFont typeface="Wingdings" panose="05000000000000000000" pitchFamily="2" charset="2"/>
              <a:buChar char="ü"/>
            </a:pPr>
            <a:r>
              <a:rPr lang="en-US" sz="2000" b="1" dirty="0">
                <a:solidFill>
                  <a:prstClr val="black"/>
                </a:solidFill>
                <a:latin typeface="Calibri"/>
              </a:rPr>
              <a:t>The countries who joined the UNFCCC at Rio in 1992 (and more countries later) meet annually to deliberate on the issues of global warming and climate change under the name Conference of Parties (COP).   COP has now 195 countries as members.</a:t>
            </a:r>
          </a:p>
          <a:p>
            <a:pPr marL="342900" indent="-342900">
              <a:buFont typeface="Wingdings" panose="05000000000000000000" pitchFamily="2" charset="2"/>
              <a:buChar char="ü"/>
            </a:pPr>
            <a:r>
              <a:rPr lang="en-US" sz="2000" b="1" dirty="0">
                <a:solidFill>
                  <a:prstClr val="black"/>
                </a:solidFill>
                <a:latin typeface="Calibri"/>
              </a:rPr>
              <a:t>COP-21 (21</a:t>
            </a:r>
            <a:r>
              <a:rPr lang="en-US" sz="2000" b="1" baseline="30000" dirty="0">
                <a:solidFill>
                  <a:prstClr val="black"/>
                </a:solidFill>
                <a:latin typeface="Calibri"/>
              </a:rPr>
              <a:t>st</a:t>
            </a:r>
            <a:r>
              <a:rPr lang="en-US" sz="2000" b="1" dirty="0">
                <a:solidFill>
                  <a:prstClr val="black"/>
                </a:solidFill>
                <a:latin typeface="Calibri"/>
              </a:rPr>
              <a:t> meeting of the Conference of Parties) held in Paris in December 2015 agreed to take appropriate actions to limit the global temperature rise to well below 2</a:t>
            </a:r>
            <a:r>
              <a:rPr lang="en-US" sz="2000" b="1" baseline="30000" dirty="0">
                <a:solidFill>
                  <a:prstClr val="black"/>
                </a:solidFill>
                <a:latin typeface="Calibri"/>
              </a:rPr>
              <a:t>o</a:t>
            </a:r>
            <a:r>
              <a:rPr lang="en-US" sz="2000" b="1" dirty="0">
                <a:solidFill>
                  <a:prstClr val="black"/>
                </a:solidFill>
                <a:latin typeface="Calibri"/>
              </a:rPr>
              <a:t>C (preferably below 1.5</a:t>
            </a:r>
            <a:r>
              <a:rPr lang="en-US" sz="2000" b="1" baseline="30000" dirty="0">
                <a:solidFill>
                  <a:prstClr val="black"/>
                </a:solidFill>
                <a:latin typeface="Calibri"/>
              </a:rPr>
              <a:t>o</a:t>
            </a:r>
            <a:r>
              <a:rPr lang="en-US" sz="2000" b="1" dirty="0">
                <a:solidFill>
                  <a:prstClr val="black"/>
                </a:solidFill>
                <a:latin typeface="Calibri"/>
              </a:rPr>
              <a:t>C) by the turn of the century. </a:t>
            </a:r>
          </a:p>
          <a:p>
            <a:pPr marL="342900" indent="-342900">
              <a:buFont typeface="Wingdings" panose="05000000000000000000" pitchFamily="2" charset="2"/>
              <a:buChar char="ü"/>
            </a:pPr>
            <a:r>
              <a:rPr lang="en-US" sz="2000" b="1" dirty="0">
                <a:solidFill>
                  <a:prstClr val="black"/>
                </a:solidFill>
                <a:latin typeface="Calibri"/>
              </a:rPr>
              <a:t>COP 23 was held at Bonn at Germany during 6-18 November, 2017 and decided upon a number of Sustainable Development Goals besides climate change issues.</a:t>
            </a:r>
          </a:p>
          <a:p>
            <a:pPr marL="342900" indent="-342900">
              <a:buFont typeface="Wingdings" panose="05000000000000000000" pitchFamily="2" charset="2"/>
              <a:buChar char="ü"/>
            </a:pPr>
            <a:r>
              <a:rPr lang="en-US" sz="2000" b="1" dirty="0">
                <a:solidFill>
                  <a:prstClr val="black"/>
                </a:solidFill>
                <a:latin typeface="Calibri"/>
              </a:rPr>
              <a:t>COP 24, held in Katowice, Poland in 2018, discussed implementation of various early decisions</a:t>
            </a:r>
          </a:p>
          <a:p>
            <a:pPr marL="342900" indent="-342900">
              <a:buFont typeface="Wingdings" panose="05000000000000000000" pitchFamily="2" charset="2"/>
              <a:buChar char="ü"/>
            </a:pPr>
            <a:r>
              <a:rPr lang="en-US" sz="2000" b="1" dirty="0">
                <a:solidFill>
                  <a:prstClr val="black"/>
                </a:solidFill>
                <a:latin typeface="Calibri"/>
              </a:rPr>
              <a:t>COP 25 recently held in Madrid, Spain.</a:t>
            </a:r>
          </a:p>
        </p:txBody>
      </p:sp>
      <p:sp>
        <p:nvSpPr>
          <p:cNvPr id="3" name="Rectangle 2">
            <a:extLst>
              <a:ext uri="{FF2B5EF4-FFF2-40B4-BE49-F238E27FC236}">
                <a16:creationId xmlns:a16="http://schemas.microsoft.com/office/drawing/2014/main" id="{7AC75C0B-88E9-4D23-A1D0-870DC818F293}"/>
              </a:ext>
            </a:extLst>
          </p:cNvPr>
          <p:cNvSpPr/>
          <p:nvPr/>
        </p:nvSpPr>
        <p:spPr>
          <a:xfrm>
            <a:off x="2495600" y="142176"/>
            <a:ext cx="8366364" cy="954107"/>
          </a:xfrm>
          <a:prstGeom prst="rect">
            <a:avLst/>
          </a:prstGeom>
        </p:spPr>
        <p:txBody>
          <a:bodyPr wrap="square">
            <a:spAutoFit/>
          </a:bodyPr>
          <a:lstStyle/>
          <a:p>
            <a:pPr algn="ctr"/>
            <a:r>
              <a:rPr lang="en-US" sz="2800" b="1" dirty="0">
                <a:solidFill>
                  <a:srgbClr val="C00000"/>
                </a:solidFill>
                <a:latin typeface="Calibri"/>
              </a:rPr>
              <a:t>International Initiatives on Global Warming and Climate Change</a:t>
            </a:r>
          </a:p>
        </p:txBody>
      </p:sp>
    </p:spTree>
    <p:extLst>
      <p:ext uri="{BB962C8B-B14F-4D97-AF65-F5344CB8AC3E}">
        <p14:creationId xmlns:p14="http://schemas.microsoft.com/office/powerpoint/2010/main" val="3326238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0" y="226670"/>
            <a:ext cx="8539545" cy="6404659"/>
          </a:xfrm>
          <a:prstGeom prst="rect">
            <a:avLst/>
          </a:prstGeom>
          <a:noFill/>
          <a:ln w="9525">
            <a:noFill/>
            <a:miter lim="800000"/>
            <a:headEnd/>
            <a:tailEnd/>
          </a:ln>
          <a:effectLst/>
        </p:spPr>
      </p:pic>
      <p:sp>
        <p:nvSpPr>
          <p:cNvPr id="7" name="TextBox 6">
            <a:extLst>
              <a:ext uri="{FF2B5EF4-FFF2-40B4-BE49-F238E27FC236}">
                <a16:creationId xmlns:a16="http://schemas.microsoft.com/office/drawing/2014/main" id="{CFBB3C50-A42F-42AC-AEB7-78311F193D2B}"/>
              </a:ext>
            </a:extLst>
          </p:cNvPr>
          <p:cNvSpPr txBox="1"/>
          <p:nvPr/>
        </p:nvSpPr>
        <p:spPr>
          <a:xfrm flipH="1">
            <a:off x="7665717" y="1620982"/>
            <a:ext cx="4041372" cy="2862322"/>
          </a:xfrm>
          <a:prstGeom prst="rect">
            <a:avLst/>
          </a:prstGeom>
          <a:noFill/>
        </p:spPr>
        <p:txBody>
          <a:bodyPr wrap="square" rtlCol="0">
            <a:spAutoFit/>
          </a:bodyPr>
          <a:lstStyle/>
          <a:p>
            <a:r>
              <a:rPr lang="en-US" sz="2000" b="1" dirty="0">
                <a:solidFill>
                  <a:srgbClr val="FF0000"/>
                </a:solidFill>
              </a:rPr>
              <a:t>How to mitigate Global Warming?</a:t>
            </a:r>
          </a:p>
          <a:p>
            <a:endParaRPr lang="en-US" sz="2000" b="1" dirty="0"/>
          </a:p>
          <a:p>
            <a:pPr marL="342900" indent="-342900">
              <a:buFont typeface="Wingdings" panose="05000000000000000000" pitchFamily="2" charset="2"/>
              <a:buChar char="ü"/>
            </a:pPr>
            <a:r>
              <a:rPr lang="en-US" sz="2000" b="1" dirty="0"/>
              <a:t>Reduce emission (1 liter fuel generates about 2.5 kg CO2</a:t>
            </a:r>
          </a:p>
          <a:p>
            <a:pPr marL="342900" indent="-342900">
              <a:buFont typeface="Wingdings" panose="05000000000000000000" pitchFamily="2" charset="2"/>
              <a:buChar char="ü"/>
            </a:pPr>
            <a:r>
              <a:rPr lang="en-US" sz="2000" b="1" dirty="0"/>
              <a:t>Save energy, increase efficiency of energy utilization</a:t>
            </a:r>
          </a:p>
          <a:p>
            <a:pPr marL="342900" indent="-342900">
              <a:buFont typeface="Wingdings" panose="05000000000000000000" pitchFamily="2" charset="2"/>
              <a:buChar char="ü"/>
            </a:pPr>
            <a:r>
              <a:rPr lang="en-US" sz="2000" b="1" dirty="0"/>
              <a:t>Prevent deforestation, enhance afforestation</a:t>
            </a:r>
          </a:p>
          <a:p>
            <a:pPr marL="342900" indent="-342900">
              <a:buFont typeface="Wingdings" panose="05000000000000000000" pitchFamily="2" charset="2"/>
              <a:buChar char="ü"/>
            </a:pPr>
            <a:r>
              <a:rPr lang="en-US" sz="2000" b="1" dirty="0"/>
              <a:t>CO2 Sequestration and Storage</a:t>
            </a:r>
          </a:p>
        </p:txBody>
      </p:sp>
      <p:sp>
        <p:nvSpPr>
          <p:cNvPr id="8" name="Rectangle 7">
            <a:extLst>
              <a:ext uri="{FF2B5EF4-FFF2-40B4-BE49-F238E27FC236}">
                <a16:creationId xmlns:a16="http://schemas.microsoft.com/office/drawing/2014/main" id="{862BEA5B-E55E-4574-95A7-9B86F85A5452}"/>
              </a:ext>
            </a:extLst>
          </p:cNvPr>
          <p:cNvSpPr/>
          <p:nvPr/>
        </p:nvSpPr>
        <p:spPr>
          <a:xfrm>
            <a:off x="7536873" y="1510145"/>
            <a:ext cx="4170216" cy="310341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823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type="body" idx="1"/>
          </p:nvPr>
        </p:nvPicPr>
        <p:blipFill>
          <a:blip r:embed="rId3"/>
          <a:srcRect/>
          <a:stretch>
            <a:fillRect/>
          </a:stretch>
        </p:blipFill>
        <p:spPr>
          <a:xfrm>
            <a:off x="2339976" y="1114425"/>
            <a:ext cx="7927975" cy="5945188"/>
          </a:xfrm>
          <a:noFill/>
        </p:spPr>
      </p:pic>
      <p:sp>
        <p:nvSpPr>
          <p:cNvPr id="10243" name="Text Box 3"/>
          <p:cNvSpPr txBox="1">
            <a:spLocks noChangeArrowheads="1"/>
          </p:cNvSpPr>
          <p:nvPr/>
        </p:nvSpPr>
        <p:spPr bwMode="auto">
          <a:xfrm>
            <a:off x="2371726" y="79376"/>
            <a:ext cx="8054975" cy="1079399"/>
          </a:xfrm>
          <a:prstGeom prst="rect">
            <a:avLst/>
          </a:prstGeom>
          <a:noFill/>
          <a:ln w="9525">
            <a:noFill/>
            <a:miter lim="800000"/>
            <a:headEnd/>
            <a:tailEnd/>
          </a:ln>
          <a:effectLst/>
        </p:spPr>
        <p:txBody>
          <a:bodyPr lIns="90000" tIns="46800" rIns="90000" bIns="46800">
            <a:spAutoFit/>
          </a:bodyPr>
          <a:lstStyle/>
          <a:p>
            <a:pPr marL="0" marR="0" lvl="0" indent="0" algn="l" defTabSz="914400" rtl="0" eaLnBrk="0" fontAlgn="auto" latinLnBrk="0" hangingPunct="0">
              <a:lnSpc>
                <a:spcPct val="100000"/>
              </a:lnSpc>
              <a:spcBef>
                <a:spcPct val="20000"/>
              </a:spcBef>
              <a:spcAft>
                <a:spcPts val="0"/>
              </a:spcAft>
              <a:buClr>
                <a:srgbClr val="CC0000"/>
              </a:buClr>
              <a:buSzTx/>
              <a:buFontTx/>
              <a:buNone/>
              <a:tabLst/>
              <a:defRPr/>
            </a:pPr>
            <a:r>
              <a:rPr kumimoji="0" lang="en-GB" sz="3200" b="1" i="0" u="none" strike="noStrike" kern="1200" cap="none" spc="0" normalizeH="0" baseline="0" noProof="0">
                <a:ln>
                  <a:noFill/>
                </a:ln>
                <a:solidFill>
                  <a:srgbClr val="CC0000"/>
                </a:solidFill>
                <a:effectLst>
                  <a:outerShdw blurRad="38100" dist="38100" dir="2700000" algn="tl">
                    <a:srgbClr val="C0C0C0"/>
                  </a:outerShdw>
                </a:effectLst>
                <a:uLnTx/>
                <a:uFillTx/>
                <a:latin typeface="Calibri"/>
                <a:ea typeface="+mn-ea"/>
                <a:cs typeface="+mn-cs"/>
              </a:rPr>
              <a:t>After capture, compress (&gt;70 atmos </a:t>
            </a:r>
            <a:r>
              <a:rPr kumimoji="0" lang="en-GB" sz="3200" b="1" i="0" u="none" strike="noStrike" kern="1200" cap="none" spc="0" normalizeH="0" baseline="0" noProof="0">
                <a:ln>
                  <a:noFill/>
                </a:ln>
                <a:solidFill>
                  <a:srgbClr val="CC0000"/>
                </a:solidFill>
                <a:effectLst>
                  <a:outerShdw blurRad="38100" dist="38100" dir="2700000" algn="tl">
                    <a:srgbClr val="C0C0C0"/>
                  </a:outerShdw>
                </a:effectLst>
                <a:uLnTx/>
                <a:uFillTx/>
                <a:latin typeface="Calibri"/>
                <a:ea typeface="+mn-ea"/>
                <a:cs typeface="Arial" charset="0"/>
              </a:rPr>
              <a:t>→ liquid) transmit and store (&gt;700m):</a:t>
            </a:r>
          </a:p>
        </p:txBody>
      </p:sp>
      <p:sp>
        <p:nvSpPr>
          <p:cNvPr id="10244" name="Text Box 4"/>
          <p:cNvSpPr txBox="1">
            <a:spLocks noChangeArrowheads="1"/>
          </p:cNvSpPr>
          <p:nvPr/>
        </p:nvSpPr>
        <p:spPr bwMode="auto">
          <a:xfrm>
            <a:off x="3900488" y="-1139825"/>
            <a:ext cx="181822" cy="586957"/>
          </a:xfrm>
          <a:prstGeom prst="rect">
            <a:avLst/>
          </a:prstGeom>
          <a:noFill/>
          <a:ln w="9525">
            <a:noFill/>
            <a:miter lim="800000"/>
            <a:headEnd/>
            <a:tailEnd/>
          </a:ln>
          <a:effectLst/>
        </p:spPr>
        <p:txBody>
          <a:bodyPr wrap="none" lIns="90000" tIns="46800" rIns="90000" bIns="46800">
            <a:spAutoFit/>
          </a:bodyPr>
          <a:lstStyle/>
          <a:p>
            <a:pPr marL="0" marR="0" lvl="0" indent="0" algn="l" defTabSz="914400" rtl="0" eaLnBrk="0" fontAlgn="auto" latinLnBrk="0" hangingPunct="0">
              <a:lnSpc>
                <a:spcPct val="100000"/>
              </a:lnSpc>
              <a:spcBef>
                <a:spcPct val="20000"/>
              </a:spcBef>
              <a:spcAft>
                <a:spcPts val="0"/>
              </a:spcAft>
              <a:buClr>
                <a:srgbClr val="CC0000"/>
              </a:buClr>
              <a:buSzTx/>
              <a:buFontTx/>
              <a:buNone/>
              <a:tabLst/>
              <a:defRPr/>
            </a:pPr>
            <a:endParaRPr kumimoji="0" lang="en-US" sz="3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496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B0C642-FE2F-4BDB-AF64-7276E31C7C80}"/>
              </a:ext>
            </a:extLst>
          </p:cNvPr>
          <p:cNvSpPr txBox="1"/>
          <p:nvPr/>
        </p:nvSpPr>
        <p:spPr>
          <a:xfrm>
            <a:off x="304800" y="221673"/>
            <a:ext cx="11596255" cy="63094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The Brundtland Commission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Appointed by the UN General Assembly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Chairman;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Cro</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Harlem Brundtland, Prime Minister of Norway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Task:  The formulate long tern environmental strategies for achievement of sustainable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First meeting of the Commission – October 1984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Commission visited many parts of the world and held widespread interaction and consultation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Submitted Report -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Our Common Future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published in December 1987 generating lots of enthusiasm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Came up with the oft-quoted definition of Sustainable Development – </a:t>
            </a: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that meets the need of the 	present without 	compromising the ability of future generations to meet their own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The Commission emphasized that economic development and environmental protection can be made 	mutually supportive.  And the development should be inclusive.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495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type="body" idx="1"/>
          </p:nvPr>
        </p:nvPicPr>
        <p:blipFill>
          <a:blip r:embed="rId3"/>
          <a:srcRect/>
          <a:stretch>
            <a:fillRect/>
          </a:stretch>
        </p:blipFill>
        <p:spPr>
          <a:xfrm>
            <a:off x="1524000" y="0"/>
            <a:ext cx="8964488" cy="6723366"/>
          </a:xfrm>
        </p:spPr>
      </p:pic>
    </p:spTree>
    <p:extLst>
      <p:ext uri="{BB962C8B-B14F-4D97-AF65-F5344CB8AC3E}">
        <p14:creationId xmlns:p14="http://schemas.microsoft.com/office/powerpoint/2010/main" val="3464629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933700" y="231776"/>
            <a:ext cx="6629400" cy="46196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B050"/>
                </a:solidFill>
                <a:effectLst/>
                <a:uLnTx/>
                <a:uFillTx/>
                <a:latin typeface="Calibri"/>
                <a:ea typeface="+mn-ea"/>
                <a:cs typeface="+mn-cs"/>
              </a:rPr>
              <a:t>National Action Plan on Climate Change (NAPCC) </a:t>
            </a:r>
          </a:p>
        </p:txBody>
      </p:sp>
      <p:sp>
        <p:nvSpPr>
          <p:cNvPr id="28675" name="Rectangle 2"/>
          <p:cNvSpPr>
            <a:spLocks noChangeArrowheads="1"/>
          </p:cNvSpPr>
          <p:nvPr/>
        </p:nvSpPr>
        <p:spPr bwMode="auto">
          <a:xfrm>
            <a:off x="1938338" y="990601"/>
            <a:ext cx="7967662" cy="3046413"/>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Calibri"/>
                <a:ea typeface="+mn-ea"/>
                <a:cs typeface="+mn-cs"/>
              </a:rPr>
              <a:t>National Solar Mission,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Calibri"/>
                <a:ea typeface="+mn-ea"/>
                <a:cs typeface="+mn-cs"/>
              </a:rPr>
              <a:t>National Mission for Enhanced Energy Efficiency,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Calibri"/>
                <a:ea typeface="+mn-ea"/>
                <a:cs typeface="+mn-cs"/>
              </a:rPr>
              <a:t>National Mission on Sustainable Habitat,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Calibri"/>
                <a:ea typeface="+mn-ea"/>
                <a:cs typeface="+mn-cs"/>
              </a:rPr>
              <a:t>National Water Mission,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Calibri"/>
                <a:ea typeface="+mn-ea"/>
                <a:cs typeface="+mn-cs"/>
              </a:rPr>
              <a:t>National Mission for Sustaining the Himalayan Ecosystem,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Calibri"/>
                <a:ea typeface="+mn-ea"/>
                <a:cs typeface="+mn-cs"/>
              </a:rPr>
              <a:t>National Mission for a “Green India”,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Calibri"/>
                <a:ea typeface="+mn-ea"/>
                <a:cs typeface="+mn-cs"/>
              </a:rPr>
              <a:t>National Mission for Sustainable Agriculture,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7030A0"/>
                </a:solidFill>
                <a:effectLst/>
                <a:uLnTx/>
                <a:uFillTx/>
                <a:latin typeface="Calibri"/>
                <a:ea typeface="+mn-ea"/>
                <a:cs typeface="+mn-cs"/>
              </a:rPr>
              <a:t>National Mission on Strategic Knowledge for Climate Change.</a:t>
            </a:r>
          </a:p>
        </p:txBody>
      </p:sp>
      <p:sp>
        <p:nvSpPr>
          <p:cNvPr id="28676" name="Rectangle 3"/>
          <p:cNvSpPr>
            <a:spLocks noChangeArrowheads="1"/>
          </p:cNvSpPr>
          <p:nvPr/>
        </p:nvSpPr>
        <p:spPr bwMode="auto">
          <a:xfrm>
            <a:off x="2157414" y="4267201"/>
            <a:ext cx="8169275" cy="2308225"/>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a:ea typeface="+mn-ea"/>
                <a:cs typeface="+mn-cs"/>
              </a:rPr>
              <a:t>The NAPCC also describes other ongoing initiatives, including: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a:ea typeface="+mn-ea"/>
                <a:cs typeface="+mn-cs"/>
              </a:rPr>
              <a:t>(i)	Power Generation;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a:ea typeface="+mn-ea"/>
                <a:cs typeface="+mn-cs"/>
              </a:rPr>
              <a:t>(ii)	Renewable Energy;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a:ea typeface="+mn-ea"/>
                <a:cs typeface="+mn-cs"/>
              </a:rPr>
              <a:t>(iii)	Energy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a:ea typeface="+mn-ea"/>
                <a:cs typeface="+mn-cs"/>
              </a:rPr>
              <a:t>Parliamentary Forum on Global Warming and Climate Change—Climate Change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a:ea typeface="+mn-ea"/>
                <a:cs typeface="+mn-cs"/>
              </a:rPr>
              <a:t>Action Programme (CCAP)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a:ea typeface="+mn-ea"/>
                <a:cs typeface="+mn-cs"/>
              </a:rPr>
              <a:t>Indian Network for Climate Change Assessment (INCCA)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a:ea typeface="+mn-ea"/>
                <a:cs typeface="+mn-cs"/>
              </a:rPr>
              <a:t>Twelfth Five-Year Plan and Climate Change</a:t>
            </a:r>
          </a:p>
        </p:txBody>
      </p:sp>
      <p:sp>
        <p:nvSpPr>
          <p:cNvPr id="2" name="Rectangle 1"/>
          <p:cNvSpPr/>
          <p:nvPr/>
        </p:nvSpPr>
        <p:spPr>
          <a:xfrm>
            <a:off x="2743200" y="231775"/>
            <a:ext cx="7010400" cy="55403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p:cNvSpPr/>
          <p:nvPr/>
        </p:nvSpPr>
        <p:spPr>
          <a:xfrm>
            <a:off x="1828800" y="990601"/>
            <a:ext cx="8305800" cy="30464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3"/>
          <p:cNvSpPr/>
          <p:nvPr/>
        </p:nvSpPr>
        <p:spPr>
          <a:xfrm>
            <a:off x="1938338" y="4267200"/>
            <a:ext cx="8388350" cy="243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624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DB7518-0113-4A36-97C8-445AF62E67CE}"/>
              </a:ext>
            </a:extLst>
          </p:cNvPr>
          <p:cNvSpPr txBox="1"/>
          <p:nvPr/>
        </p:nvSpPr>
        <p:spPr>
          <a:xfrm>
            <a:off x="581891" y="193964"/>
            <a:ext cx="11028218" cy="6001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Conclusions of the Commission about the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A political system that secures effective citizen participation in decision making</a:t>
            </a:r>
          </a:p>
          <a:p>
            <a:pPr marL="342900" marR="0" lvl="0" indent="-34290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An economic system that is able to generate surpluses and technical knowledge on a self-reliant and sustained basis</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a:t>
            </a:r>
          </a:p>
          <a:p>
            <a:pPr marL="342900" marR="0" lvl="0" indent="-34290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A social system that provides for solutions for the tensions arising from disharmonious development.</a:t>
            </a:r>
          </a:p>
          <a:p>
            <a:pPr marL="342900" marR="0" lvl="0" indent="-34290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A production system that respects the obligation to preserve the ecological base of development</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a:t>
            </a:r>
          </a:p>
          <a:p>
            <a:pPr marL="342900" marR="0" lvl="0" indent="-34290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A technological system that can search continuously for new solutions.</a:t>
            </a:r>
          </a:p>
          <a:p>
            <a:pPr marL="342900" marR="0" lvl="0" indent="-34290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1" i="0" u="none" strike="noStrike" kern="1200" cap="none" spc="0" normalizeH="0" baseline="0" noProof="0" dirty="0">
                <a:ln>
                  <a:noFill/>
                </a:ln>
                <a:solidFill>
                  <a:srgbClr val="0070C0"/>
                </a:solidFill>
                <a:effectLst/>
                <a:uLnTx/>
                <a:uFillTx/>
                <a:latin typeface="Times New Roman" panose="02020603050405020304" pitchFamily="18" charset="0"/>
                <a:ea typeface="Calibri" panose="020F0502020204030204" pitchFamily="34" charset="0"/>
                <a:cs typeface="+mn-cs"/>
              </a:rPr>
              <a:t>An international system that fosters sustainable patterns of trade and finance, and</a:t>
            </a:r>
          </a:p>
          <a:p>
            <a:pPr marL="342900" marR="0" lvl="0" indent="-34290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A system of  administration and governance  that is flexible and has the capacity of self-correction.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351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15D44-4B9D-4BA2-8D39-F231FC43665B}"/>
              </a:ext>
            </a:extLst>
          </p:cNvPr>
          <p:cNvSpPr txBox="1"/>
          <p:nvPr/>
        </p:nvSpPr>
        <p:spPr>
          <a:xfrm>
            <a:off x="484909" y="387927"/>
            <a:ext cx="767541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Poverty and Environment – The Kuznets Curve</a:t>
            </a:r>
          </a:p>
        </p:txBody>
      </p:sp>
      <p:graphicFrame>
        <p:nvGraphicFramePr>
          <p:cNvPr id="3" name="Table 2">
            <a:extLst>
              <a:ext uri="{FF2B5EF4-FFF2-40B4-BE49-F238E27FC236}">
                <a16:creationId xmlns:a16="http://schemas.microsoft.com/office/drawing/2014/main" id="{0C24DF95-4FB9-49AD-9ACA-5AC2E1C3110D}"/>
              </a:ext>
            </a:extLst>
          </p:cNvPr>
          <p:cNvGraphicFramePr>
            <a:graphicFrameLocks noGrp="1"/>
          </p:cNvGraphicFramePr>
          <p:nvPr/>
        </p:nvGraphicFramePr>
        <p:xfrm>
          <a:off x="3127375" y="3910044"/>
          <a:ext cx="5937250" cy="182499"/>
        </p:xfrm>
        <a:graphic>
          <a:graphicData uri="http://schemas.openxmlformats.org/drawingml/2006/table">
            <a:tbl>
              <a:tblPr firstRow="1" firstCol="1" bandRow="1"/>
              <a:tblGrid>
                <a:gridCol w="2874645">
                  <a:extLst>
                    <a:ext uri="{9D8B030D-6E8A-4147-A177-3AD203B41FA5}">
                      <a16:colId xmlns:a16="http://schemas.microsoft.com/office/drawing/2014/main" val="541425615"/>
                    </a:ext>
                  </a:extLst>
                </a:gridCol>
                <a:gridCol w="3062605">
                  <a:extLst>
                    <a:ext uri="{9D8B030D-6E8A-4147-A177-3AD203B41FA5}">
                      <a16:colId xmlns:a16="http://schemas.microsoft.com/office/drawing/2014/main" val="1809726888"/>
                    </a:ext>
                  </a:extLst>
                </a:gridCol>
              </a:tblGrid>
              <a:tr h="0">
                <a:tc>
                  <a:txBody>
                    <a:bodyPr/>
                    <a:lstStyle/>
                    <a:p>
                      <a:pPr marL="0" marR="0" algn="just">
                        <a:lnSpc>
                          <a:spcPct val="107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7000"/>
                        </a:lnSpc>
                        <a:spcBef>
                          <a:spcPts val="0"/>
                        </a:spcBef>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4571128"/>
                  </a:ext>
                </a:extLst>
              </a:tr>
            </a:tbl>
          </a:graphicData>
        </a:graphic>
      </p:graphicFrame>
      <p:sp>
        <p:nvSpPr>
          <p:cNvPr id="4" name="Rectangle 3">
            <a:extLst>
              <a:ext uri="{FF2B5EF4-FFF2-40B4-BE49-F238E27FC236}">
                <a16:creationId xmlns:a16="http://schemas.microsoft.com/office/drawing/2014/main" id="{0D6F454E-280A-4FB1-AAC9-1188415C384A}"/>
              </a:ext>
            </a:extLst>
          </p:cNvPr>
          <p:cNvSpPr/>
          <p:nvPr/>
        </p:nvSpPr>
        <p:spPr>
          <a:xfrm>
            <a:off x="5515552" y="3244334"/>
            <a:ext cx="11608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56A1EA79-7DB6-43EF-A975-9C0AA0DF7974}"/>
              </a:ext>
            </a:extLst>
          </p:cNvPr>
          <p:cNvPicPr>
            <a:picLocks noChangeAspect="1"/>
          </p:cNvPicPr>
          <p:nvPr/>
        </p:nvPicPr>
        <p:blipFill>
          <a:blip r:embed="rId2"/>
          <a:stretch>
            <a:fillRect/>
          </a:stretch>
        </p:blipFill>
        <p:spPr>
          <a:xfrm>
            <a:off x="484908" y="1090936"/>
            <a:ext cx="11314641" cy="5102046"/>
          </a:xfrm>
          <a:prstGeom prst="rect">
            <a:avLst/>
          </a:prstGeom>
        </p:spPr>
      </p:pic>
      <p:sp>
        <p:nvSpPr>
          <p:cNvPr id="6" name="Rectangle 5">
            <a:extLst>
              <a:ext uri="{FF2B5EF4-FFF2-40B4-BE49-F238E27FC236}">
                <a16:creationId xmlns:a16="http://schemas.microsoft.com/office/drawing/2014/main" id="{C485FD02-2117-4BD7-833E-4B57FFF7FA05}"/>
              </a:ext>
            </a:extLst>
          </p:cNvPr>
          <p:cNvSpPr/>
          <p:nvPr/>
        </p:nvSpPr>
        <p:spPr>
          <a:xfrm>
            <a:off x="872836" y="5823742"/>
            <a:ext cx="108342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mn-cs"/>
              </a:rPr>
              <a:t>The Kuznets Curve 			      The Environmental Kuznets Curve (EKC)</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603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10EBC7-A813-4DCC-BD86-A088EDF0E2EC}"/>
              </a:ext>
            </a:extLst>
          </p:cNvPr>
          <p:cNvSpPr txBox="1"/>
          <p:nvPr/>
        </p:nvSpPr>
        <p:spPr>
          <a:xfrm>
            <a:off x="484909" y="180109"/>
            <a:ext cx="51123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The Rio Summit, 1992</a:t>
            </a:r>
          </a:p>
        </p:txBody>
      </p:sp>
      <p:sp>
        <p:nvSpPr>
          <p:cNvPr id="3" name="TextBox 2">
            <a:extLst>
              <a:ext uri="{FF2B5EF4-FFF2-40B4-BE49-F238E27FC236}">
                <a16:creationId xmlns:a16="http://schemas.microsoft.com/office/drawing/2014/main" id="{F8DC9EE9-1DEF-4799-823A-BF75AC5792B0}"/>
              </a:ext>
            </a:extLst>
          </p:cNvPr>
          <p:cNvSpPr txBox="1"/>
          <p:nvPr/>
        </p:nvSpPr>
        <p:spPr>
          <a:xfrm>
            <a:off x="166255" y="800312"/>
            <a:ext cx="12025745" cy="5724644"/>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Brundtland Commission Report caused a step jump in environmental concerns and heightened aspirations</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UN General Assembly was quick to go for the next step of deliberations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World Conference United Nations Conference on Environment and Development (UNCED) was organized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Rio de Janeiro in 1992</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It was a 12-day long program, 178 nations and 110 Heads of States joined</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Formulated the Action Plan Agenda 21 (agenda for the 21</a:t>
            </a:r>
            <a:r>
              <a:rPr kumimoji="0" lang="en-US" sz="2000" b="1" i="0" u="none" strike="noStrike" kern="1200" cap="none" spc="0" normalizeH="0" baseline="30000" noProof="0" dirty="0">
                <a:ln>
                  <a:noFill/>
                </a:ln>
                <a:solidFill>
                  <a:prstClr val="black"/>
                </a:solidFill>
                <a:effectLst/>
                <a:uLnTx/>
                <a:uFillTx/>
                <a:latin typeface="Calibri" panose="020F0502020204030204"/>
                <a:ea typeface="+mn-ea"/>
                <a:cs typeface="+mn-cs"/>
              </a:rPr>
              <a:t>st</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century) guided by Brundtland report</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UN Framework Convention on Climate Change (UNFCCC) was agreed upon, that began journey in 1994</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Principles 3 and 4 of Agenda 21 are more pressing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Principle 3:  The right to development must be fulfilled so as to equitably meet developmental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economic needs of present and future generations.</a:t>
            </a: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Principle 4:  In order to achieve sustainable development, environmental  protection shall constitute 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integral part of the developmental process and cannot  be considered in isolation from it.</a:t>
            </a:r>
          </a:p>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0" fontAlgn="auto" latinLnBrk="0" hangingPunct="0">
              <a:lnSpc>
                <a:spcPct val="100000"/>
              </a:lnSpc>
              <a:spcBef>
                <a:spcPts val="0"/>
              </a:spcBef>
              <a:spcAft>
                <a:spcPts val="0"/>
              </a:spcAft>
              <a:buClrTx/>
              <a:buSzTx/>
              <a:buFont typeface="Wingdings" panose="05000000000000000000" pitchFamily="2" charset="2"/>
              <a:buChar char="q"/>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Principles 15 and 16 of Agenda 21 suggested the Precautionary Principle and the Polluter Pays Principle as guiding principles of environmental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261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C793B-BD0C-4F95-8832-B9E0DB044477}"/>
              </a:ext>
            </a:extLst>
          </p:cNvPr>
          <p:cNvSpPr txBox="1"/>
          <p:nvPr/>
        </p:nvSpPr>
        <p:spPr>
          <a:xfrm>
            <a:off x="304799" y="180109"/>
            <a:ext cx="737061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The Johannesburg Summit, 2002</a:t>
            </a:r>
          </a:p>
        </p:txBody>
      </p:sp>
      <p:sp>
        <p:nvSpPr>
          <p:cNvPr id="3" name="TextBox 2">
            <a:extLst>
              <a:ext uri="{FF2B5EF4-FFF2-40B4-BE49-F238E27FC236}">
                <a16:creationId xmlns:a16="http://schemas.microsoft.com/office/drawing/2014/main" id="{5396C44C-7C8D-4907-A302-BAA3EA851AC7}"/>
              </a:ext>
            </a:extLst>
          </p:cNvPr>
          <p:cNvSpPr txBox="1"/>
          <p:nvPr/>
        </p:nvSpPr>
        <p:spPr>
          <a:xfrm>
            <a:off x="152399" y="925001"/>
            <a:ext cx="11319165" cy="563231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Johannesburg Summit was a global meeting to review the progress in implementation of Agenda 21 of UNECED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It renewed the earlier commitment and pledge.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Johannesburg Declaration urged the developed nations to provide development assistance as agreed upon (0.7% of GNP).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great role the public sector can play was recognized.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Summit recognized that it is only through effective democratic and accountable international and multilateral institutions that the goals of sustainable could be fulfilled.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Climate Change  - Another big Issue.  IPCC already started working.</a:t>
            </a:r>
          </a:p>
        </p:txBody>
      </p:sp>
    </p:spTree>
    <p:extLst>
      <p:ext uri="{BB962C8B-B14F-4D97-AF65-F5344CB8AC3E}">
        <p14:creationId xmlns:p14="http://schemas.microsoft.com/office/powerpoint/2010/main" val="2246533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2F2754-54CD-47FF-9F76-D1838F528131}"/>
              </a:ext>
            </a:extLst>
          </p:cNvPr>
          <p:cNvSpPr txBox="1"/>
          <p:nvPr/>
        </p:nvSpPr>
        <p:spPr>
          <a:xfrm>
            <a:off x="138545" y="193963"/>
            <a:ext cx="116932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The United Nations Conference on Sustainable Development,2012 (UNCSD) – </a:t>
            </a:r>
            <a:r>
              <a:rPr kumimoji="0" lang="en-US" sz="2400" b="1" i="0" u="sng" strike="noStrike" kern="1200" cap="none" spc="0" normalizeH="0" baseline="0" noProof="0" dirty="0">
                <a:ln>
                  <a:noFill/>
                </a:ln>
                <a:solidFill>
                  <a:srgbClr val="C00000"/>
                </a:solidFill>
                <a:effectLst/>
                <a:uLnTx/>
                <a:uFillTx/>
                <a:latin typeface="Calibri" panose="020F0502020204030204"/>
                <a:ea typeface="+mn-ea"/>
                <a:cs typeface="+mn-cs"/>
              </a:rPr>
              <a:t>Rio + 20 </a:t>
            </a:r>
          </a:p>
        </p:txBody>
      </p:sp>
      <p:sp>
        <p:nvSpPr>
          <p:cNvPr id="3" name="Rectangle 2">
            <a:extLst>
              <a:ext uri="{FF2B5EF4-FFF2-40B4-BE49-F238E27FC236}">
                <a16:creationId xmlns:a16="http://schemas.microsoft.com/office/drawing/2014/main" id="{145E53C5-DB82-4593-B39D-BE6501464113}"/>
              </a:ext>
            </a:extLst>
          </p:cNvPr>
          <p:cNvSpPr/>
          <p:nvPr/>
        </p:nvSpPr>
        <p:spPr>
          <a:xfrm>
            <a:off x="138545" y="193963"/>
            <a:ext cx="11499273" cy="52322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02B29CB-367B-4301-97FA-6514083F4287}"/>
              </a:ext>
            </a:extLst>
          </p:cNvPr>
          <p:cNvSpPr txBox="1"/>
          <p:nvPr/>
        </p:nvSpPr>
        <p:spPr>
          <a:xfrm>
            <a:off x="270162" y="917912"/>
            <a:ext cx="11430001" cy="655564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It was held 10 years after Johannesburg and 20 years after the Rio Earth Summit.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foremost task was to invigorate the efforts of the  international community to promote SD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Outcome paper:  </a:t>
            </a:r>
            <a:r>
              <a:rPr kumimoji="0" lang="en-US" sz="2000" b="1" i="1" u="none" strike="noStrike" kern="1200" cap="none" spc="0" normalizeH="0" baseline="0" noProof="0" dirty="0">
                <a:ln>
                  <a:noFill/>
                </a:ln>
                <a:solidFill>
                  <a:srgbClr val="0070C0"/>
                </a:solidFill>
                <a:effectLst/>
                <a:uLnTx/>
                <a:uFillTx/>
                <a:latin typeface="Calibri" panose="020F0502020204030204"/>
                <a:ea typeface="+mn-ea"/>
                <a:cs typeface="+mn-cs"/>
              </a:rPr>
              <a:t>The Future We Want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(Compare</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000" b="1" i="1" u="none" strike="noStrike" kern="1200" cap="none" spc="0" normalizeH="0" baseline="0" noProof="0" dirty="0">
                <a:ln>
                  <a:noFill/>
                </a:ln>
                <a:solidFill>
                  <a:srgbClr val="C00000"/>
                </a:solidFill>
                <a:effectLst/>
                <a:uLnTx/>
                <a:uFillTx/>
                <a:latin typeface="Calibri" panose="020F0502020204030204"/>
                <a:ea typeface="+mn-ea"/>
                <a:cs typeface="+mn-cs"/>
              </a:rPr>
              <a:t>Our Common Future</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Brundtland Commission report)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UNCSD endorsed the concept of </a:t>
            </a:r>
            <a:r>
              <a:rPr kumimoji="0" lang="en-US" sz="2000" b="1" i="1" u="none" strike="noStrike" kern="1200" cap="none" spc="0" normalizeH="0" baseline="0" noProof="0" dirty="0">
                <a:ln>
                  <a:noFill/>
                </a:ln>
                <a:solidFill>
                  <a:srgbClr val="C00000"/>
                </a:solidFill>
                <a:effectLst/>
                <a:uLnTx/>
                <a:uFillTx/>
                <a:latin typeface="Calibri" panose="020F0502020204030204"/>
                <a:ea typeface="+mn-ea"/>
                <a:cs typeface="+mn-cs"/>
              </a:rPr>
              <a:t>Green Economy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Green Economy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aims at reducing environmental risks and ecological damage in economic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term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Green Economy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surfaced in the UK in 1989 in a Govt requisitioned report.  The role Economics and Economists can play in formulating environmental policy of a country was highlighted in the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term revived in 2008 during the last global recession  UNEP took the cudgel to popularize it.  UNEP also came up with a formal definition </a:t>
            </a: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 “A Green Economy is one that results in improved human well-being and social equity while significantly reducing environmental risks and ecological scarcities”.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 layman’s words – Green Economy aims at highest efficiency of resource utilization, low carbon footprint, and social inclusiveness.  UNEP published </a:t>
            </a:r>
            <a:r>
              <a:rPr kumimoji="0" lang="en-US" sz="2000" b="1" i="1" u="none" strike="noStrike" kern="1200" cap="none" spc="0" normalizeH="0" baseline="0" noProof="0" dirty="0">
                <a:ln>
                  <a:noFill/>
                </a:ln>
                <a:solidFill>
                  <a:srgbClr val="C00000"/>
                </a:solidFill>
                <a:effectLst/>
                <a:uLnTx/>
                <a:uFillTx/>
                <a:latin typeface="Calibri" panose="020F0502020204030204"/>
                <a:ea typeface="+mn-ea"/>
                <a:cs typeface="+mn-cs"/>
              </a:rPr>
              <a:t>Green Economy Report</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in 2011 that formed the basis of Rio + 20 deliberations.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52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4DE626-1F18-4D05-94C8-5CB8C1B76AC2}"/>
              </a:ext>
            </a:extLst>
          </p:cNvPr>
          <p:cNvSpPr txBox="1"/>
          <p:nvPr/>
        </p:nvSpPr>
        <p:spPr>
          <a:xfrm>
            <a:off x="1052944" y="180109"/>
            <a:ext cx="107234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The Millennium Development Goals (MDG) – 2000-2015 of UNDP</a:t>
            </a:r>
          </a:p>
        </p:txBody>
      </p:sp>
      <p:sp>
        <p:nvSpPr>
          <p:cNvPr id="3" name="Rectangle 2">
            <a:extLst>
              <a:ext uri="{FF2B5EF4-FFF2-40B4-BE49-F238E27FC236}">
                <a16:creationId xmlns:a16="http://schemas.microsoft.com/office/drawing/2014/main" id="{885FCB61-56A3-4D32-98F4-C20D7E27536D}"/>
              </a:ext>
            </a:extLst>
          </p:cNvPr>
          <p:cNvSpPr/>
          <p:nvPr/>
        </p:nvSpPr>
        <p:spPr>
          <a:xfrm>
            <a:off x="1052944" y="180109"/>
            <a:ext cx="9906001" cy="5232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E7B8893-FD34-41B5-A1C1-1118E5C489E2}"/>
              </a:ext>
            </a:extLst>
          </p:cNvPr>
          <p:cNvSpPr txBox="1"/>
          <p:nvPr/>
        </p:nvSpPr>
        <p:spPr>
          <a:xfrm>
            <a:off x="346364" y="928254"/>
            <a:ext cx="11499272"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After the Rio meet at 1992, there was no disagreement among the nations that poverty was the most pressing  impediment in the way to cleaner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United Nations declared the Millennium  Development Goals in September 2000 under United Nations Development Program (UNDP).  There were EIGHT GOALS.  Time Frame  2000-2015  (15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hlinkClick r:id="rId2"/>
              </a:rPr>
              <a:t>1. Eradicate extreme poverty and hunger</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hlinkClick r:id="rId3"/>
              </a:rPr>
              <a:t>2. Achieve universal primary education</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hlinkClick r:id="rId4"/>
              </a:rPr>
              <a:t>3. Promote gender equality and empower women</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hlinkClick r:id="rId5"/>
              </a:rPr>
              <a:t>4. Reduce child mortality</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5.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hlinkClick r:id="rId6"/>
              </a:rPr>
              <a:t>Improve maternal health</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6.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hlinkClick r:id="rId7"/>
              </a:rPr>
              <a:t>Combat HIV/AIDS, malaria and other diseases</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7.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hlinkClick r:id="rId8"/>
              </a:rPr>
              <a:t>Ensure environmental sustainability</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8.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hlinkClick r:id="rId9"/>
              </a:rPr>
              <a:t>Develop a global partnership for development</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UNDP declared great success in achievement of MDG’s,  estimated  50% Reduction of number of people living below extreme poverty line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Number of under-nourished people, school dropouts, under-fifty mortality reduced significantly</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Quite a few other parameters showed favorable changes.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2854</Words>
  <Application>Microsoft Office PowerPoint</Application>
  <PresentationFormat>Widescreen</PresentationFormat>
  <Paragraphs>284</Paragraphs>
  <Slides>31</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Calibri</vt:lpstr>
      <vt:lpstr>Calibri Light</vt:lpstr>
      <vt:lpstr>Courier New</vt:lpstr>
      <vt:lpstr>PT Serif</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Binay</dc:creator>
  <cp:lastModifiedBy>Binay</cp:lastModifiedBy>
  <cp:revision>40</cp:revision>
  <dcterms:created xsi:type="dcterms:W3CDTF">2020-01-28T11:53:48Z</dcterms:created>
  <dcterms:modified xsi:type="dcterms:W3CDTF">2020-01-29T03:35:18Z</dcterms:modified>
</cp:coreProperties>
</file>